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 ContentType="image/t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4.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4" r:id="rId1"/>
    <p:sldMasterId id="2147483858" r:id="rId2"/>
    <p:sldMasterId id="2147483891" r:id="rId3"/>
    <p:sldMasterId id="2147483924" r:id="rId4"/>
    <p:sldMasterId id="2147483960" r:id="rId5"/>
  </p:sldMasterIdLst>
  <p:notesMasterIdLst>
    <p:notesMasterId r:id="rId31"/>
  </p:notesMasterIdLst>
  <p:handoutMasterIdLst>
    <p:handoutMasterId r:id="rId32"/>
  </p:handoutMasterIdLst>
  <p:sldIdLst>
    <p:sldId id="259" r:id="rId6"/>
    <p:sldId id="318" r:id="rId7"/>
    <p:sldId id="303" r:id="rId8"/>
    <p:sldId id="343" r:id="rId9"/>
    <p:sldId id="361" r:id="rId10"/>
    <p:sldId id="356" r:id="rId11"/>
    <p:sldId id="258" r:id="rId12"/>
    <p:sldId id="359" r:id="rId13"/>
    <p:sldId id="292" r:id="rId14"/>
    <p:sldId id="260" r:id="rId15"/>
    <p:sldId id="261" r:id="rId16"/>
    <p:sldId id="262" r:id="rId17"/>
    <p:sldId id="263" r:id="rId18"/>
    <p:sldId id="347" r:id="rId19"/>
    <p:sldId id="301" r:id="rId20"/>
    <p:sldId id="286" r:id="rId21"/>
    <p:sldId id="363" r:id="rId22"/>
    <p:sldId id="360" r:id="rId23"/>
    <p:sldId id="350" r:id="rId24"/>
    <p:sldId id="364" r:id="rId25"/>
    <p:sldId id="264" r:id="rId26"/>
    <p:sldId id="334" r:id="rId27"/>
    <p:sldId id="300" r:id="rId28"/>
    <p:sldId id="256" r:id="rId29"/>
    <p:sldId id="287" r:id="rId30"/>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672E31BB-9F53-944C-AFF7-1F240E61BE18}">
          <p14:sldIdLst>
            <p14:sldId id="259"/>
            <p14:sldId id="318"/>
            <p14:sldId id="303"/>
            <p14:sldId id="343"/>
            <p14:sldId id="361"/>
            <p14:sldId id="356"/>
            <p14:sldId id="258"/>
            <p14:sldId id="359"/>
            <p14:sldId id="292"/>
            <p14:sldId id="260"/>
            <p14:sldId id="261"/>
            <p14:sldId id="262"/>
            <p14:sldId id="263"/>
            <p14:sldId id="347"/>
            <p14:sldId id="301"/>
            <p14:sldId id="286"/>
            <p14:sldId id="363"/>
            <p14:sldId id="360"/>
            <p14:sldId id="350"/>
            <p14:sldId id="364"/>
            <p14:sldId id="264"/>
            <p14:sldId id="334"/>
            <p14:sldId id="300"/>
            <p14:sldId id="256"/>
            <p14:sldId id="287"/>
          </p14:sldIdLst>
        </p14:section>
        <p14:section name="Covers and front matter designs" id="{591A3328-AB40-EB40-8371-0BE8997D5ECA}">
          <p14:sldIdLst/>
        </p14:section>
        <p14:section name="Sample slides" id="{FE79D234-09B0-7A4C-9C40-866AE14B99F0}">
          <p14:sldIdLst/>
        </p14:section>
        <p14:section name="Case studies" id="{8CA3F7A2-F2D3-3342-A57C-ACF8C3EF68A6}">
          <p14:sldIdLst/>
        </p14:section>
        <p14:section name="Color palette" id="{65FF3ABE-B9F3-0A45-B4B2-DBFBFD1D9A4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Storm" initials="A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21"/>
    <p:restoredTop sz="68259"/>
  </p:normalViewPr>
  <p:slideViewPr>
    <p:cSldViewPr snapToGrid="0" snapToObjects="1">
      <p:cViewPr varScale="1">
        <p:scale>
          <a:sx n="138" d="100"/>
          <a:sy n="138" d="100"/>
        </p:scale>
        <p:origin x="1272"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75" d="100"/>
        <a:sy n="175" d="100"/>
      </p:scale>
      <p:origin x="0" y="0"/>
    </p:cViewPr>
  </p:sorterViewPr>
  <p:notesViewPr>
    <p:cSldViewPr snapToGrid="0" snapToObjects="1">
      <p:cViewPr varScale="1">
        <p:scale>
          <a:sx n="88" d="100"/>
          <a:sy n="88" d="100"/>
        </p:scale>
        <p:origin x="378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IBM Plex Sans" charset="0"/>
              <a:ea typeface="IBM Plex Sans" charset="0"/>
              <a:cs typeface="IBM Plex Sans"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AD41EB-D3D3-6044-A7B2-6CD4A3F63263}" type="datetimeFigureOut">
              <a:rPr lang="en-US" smtClean="0">
                <a:latin typeface="IBM Plex Sans" charset="0"/>
                <a:ea typeface="IBM Plex Sans" charset="0"/>
                <a:cs typeface="IBM Plex Sans" charset="0"/>
              </a:rPr>
              <a:t>10/10/18</a:t>
            </a:fld>
            <a:endParaRPr lang="en-US">
              <a:latin typeface="IBM Plex Sans" charset="0"/>
              <a:ea typeface="IBM Plex Sans" charset="0"/>
              <a:cs typeface="IBM Plex Sans"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IBM Plex Sans" charset="0"/>
              <a:ea typeface="IBM Plex Sans" charset="0"/>
              <a:cs typeface="IBM Plex Sans"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4B4878-71CB-8F40-B9DD-F26F1F6CA014}" type="slidenum">
              <a:rPr lang="en-US" smtClean="0">
                <a:latin typeface="IBM Plex Sans" charset="0"/>
                <a:ea typeface="IBM Plex Sans" charset="0"/>
                <a:cs typeface="IBM Plex Sans" charset="0"/>
              </a:rPr>
              <a:t>‹#›</a:t>
            </a:fld>
            <a:endParaRPr lang="en-US">
              <a:latin typeface="IBM Plex Sans"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BM Plex Sans" charset="0"/>
                <a:ea typeface="IBM Plex Sans" charset="0"/>
                <a:cs typeface="IBM Plex Sans"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BM Plex Sans" charset="0"/>
                <a:ea typeface="IBM Plex Sans" charset="0"/>
                <a:cs typeface="IBM Plex Sans" charset="0"/>
              </a:defRPr>
            </a:lvl1pPr>
          </a:lstStyle>
          <a:p>
            <a:fld id="{D96A0541-C2EF-9848-827E-46BECFB549F3}" type="datetimeFigureOut">
              <a:rPr lang="en-US" smtClean="0"/>
              <a:pPr/>
              <a:t>10/10/18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BM Plex Sans" charset="0"/>
                <a:ea typeface="IBM Plex Sans" charset="0"/>
                <a:cs typeface="IBM Plex Sans"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BM Plex Sans" charset="0"/>
                <a:ea typeface="IBM Plex Sans" charset="0"/>
                <a:cs typeface="IBM Plex Sans" charset="0"/>
              </a:defRPr>
            </a:lvl1pPr>
          </a:lstStyle>
          <a:p>
            <a:fld id="{6E2E38B8-B0B4-AD41-AC6E-B781F46A9FD3}" type="slidenum">
              <a:rPr lang="en-US" smtClean="0"/>
              <a:pPr/>
              <a:t>‹#›</a:t>
            </a:fld>
            <a:endParaRPr lang="en-US"/>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2E38B8-B0B4-AD41-AC6E-B781F46A9FD3}" type="slidenum">
              <a:rPr lang="en-US" smtClean="0"/>
              <a:pPr/>
              <a:t>2</a:t>
            </a:fld>
            <a:endParaRPr lang="en-US"/>
          </a:p>
        </p:txBody>
      </p:sp>
    </p:spTree>
    <p:extLst>
      <p:ext uri="{BB962C8B-B14F-4D97-AF65-F5344CB8AC3E}">
        <p14:creationId xmlns:p14="http://schemas.microsoft.com/office/powerpoint/2010/main" val="1106201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D1DD4-609F-8445-BF59-5D5FF320D4C9}" type="slidenum">
              <a:rPr lang="en-US" smtClean="0">
                <a:solidFill>
                  <a:prstClr val="black"/>
                </a:solidFill>
              </a:rPr>
              <a:pPr>
                <a:defRPr/>
              </a:pPr>
              <a:t>15</a:t>
            </a:fld>
            <a:endParaRPr lang="en-US" dirty="0">
              <a:solidFill>
                <a:prstClr val="black"/>
              </a:solidFill>
            </a:endParaRPr>
          </a:p>
        </p:txBody>
      </p:sp>
    </p:spTree>
    <p:extLst>
      <p:ext uri="{BB962C8B-B14F-4D97-AF65-F5344CB8AC3E}">
        <p14:creationId xmlns:p14="http://schemas.microsoft.com/office/powerpoint/2010/main" val="2415833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6354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 name="Shape 42"/>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40739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Market is beginning to embrace Event driven Application design to support new</a:t>
            </a:r>
            <a:r>
              <a:rPr lang="en-US" baseline="0" dirty="0"/>
              <a:t> emerging applications that are driven by Events.</a:t>
            </a:r>
          </a:p>
          <a:p>
            <a:endParaRPr lang="en-US" baseline="0" dirty="0"/>
          </a:p>
          <a:p>
            <a:r>
              <a:rPr lang="en-US" baseline="0" dirty="0"/>
              <a:t>These Applications range from </a:t>
            </a:r>
            <a:r>
              <a:rPr lang="en-US" baseline="0" dirty="0" err="1"/>
              <a:t>IoT</a:t>
            </a:r>
            <a:r>
              <a:rPr lang="en-US" baseline="0" dirty="0"/>
              <a:t> solutions to , Payments, Logistics, Web Commerce and many more. These systems generate large volumes of “Events” which need to be handled in real time and historically.</a:t>
            </a:r>
          </a:p>
          <a:p>
            <a:endParaRPr lang="en-US" baseline="0" dirty="0"/>
          </a:p>
          <a:p>
            <a:r>
              <a:rPr lang="en-US" baseline="0" dirty="0"/>
              <a:t>These applications ae more flexible and Adaptable to new Business requirements which enable them the easily scale and change with changing business needs over time.</a:t>
            </a:r>
          </a:p>
          <a:p>
            <a:endParaRPr lang="en-US" baseline="0" dirty="0"/>
          </a:p>
          <a:p>
            <a:r>
              <a:rPr lang="en-US" baseline="0" dirty="0"/>
              <a:t>Thy are being built on new Elastic Scale application platforms using micro services and while these enable the applications to scale the Database Needs to scale also and provide not only operational scale and performance but real time Analytics also.</a:t>
            </a:r>
            <a:endParaRPr lang="en-US" dirty="0"/>
          </a:p>
        </p:txBody>
      </p:sp>
      <p:sp>
        <p:nvSpPr>
          <p:cNvPr id="4" name="Slide Number Placeholder 3"/>
          <p:cNvSpPr>
            <a:spLocks noGrp="1"/>
          </p:cNvSpPr>
          <p:nvPr>
            <p:ph type="sldNum" sz="quarter" idx="10"/>
          </p:nvPr>
        </p:nvSpPr>
        <p:spPr/>
        <p:txBody>
          <a:bodyPr/>
          <a:lstStyle/>
          <a:p>
            <a:pPr>
              <a:defRPr/>
            </a:pPr>
            <a:fld id="{09BD1DD4-609F-8445-BF59-5D5FF320D4C9}" type="slidenum">
              <a:rPr lang="en-US" smtClean="0"/>
              <a:pPr>
                <a:defRPr/>
              </a:pPr>
              <a:t>18</a:t>
            </a:fld>
            <a:endParaRPr lang="en-US"/>
          </a:p>
        </p:txBody>
      </p:sp>
    </p:spTree>
    <p:extLst>
      <p:ext uri="{BB962C8B-B14F-4D97-AF65-F5344CB8AC3E}">
        <p14:creationId xmlns:p14="http://schemas.microsoft.com/office/powerpoint/2010/main" val="2512758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 name="Shape 42"/>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7721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Lightbends</a:t>
            </a:r>
            <a:r>
              <a:rPr lang="en-US" dirty="0"/>
              <a:t> Fast Data Platform now will support Db2 Event store, greatly simplifying the underlying Data Platform needed to support their scalable reactive platform for Fast Data applications.</a:t>
            </a:r>
          </a:p>
          <a:p>
            <a:endParaRPr lang="en-US" dirty="0"/>
          </a:p>
          <a:p>
            <a:r>
              <a:rPr lang="en-US" dirty="0"/>
              <a:t>Rather than Deploying multiple Data management Platforms in a Lambda style delivery with separate Data science and Machine Learning, IBM Db2 Event Store combines Db2’s fast Database technology and IBM’s Data Science experience to scale and ingest Fast Data at the speed of business and apply machine learning capabilities in real time to serve data and analytics to your </a:t>
            </a:r>
            <a:r>
              <a:rPr lang="en-US" dirty="0" err="1"/>
              <a:t>lightbend</a:t>
            </a:r>
            <a:r>
              <a:rPr lang="en-US" dirty="0"/>
              <a:t> applications as fast as it is needed. Accelerating your Fast Data projects and giving the scalability to grow with your business needs.</a:t>
            </a:r>
          </a:p>
        </p:txBody>
      </p:sp>
      <p:sp>
        <p:nvSpPr>
          <p:cNvPr id="4" name="Slide Number Placeholder 3"/>
          <p:cNvSpPr>
            <a:spLocks noGrp="1"/>
          </p:cNvSpPr>
          <p:nvPr>
            <p:ph type="sldNum" sz="quarter" idx="10"/>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226877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a:t>
            </a:r>
            <a:r>
              <a:rPr lang="en-US" baseline="0" dirty="0"/>
              <a:t> all data is replicated, queries can be routed to surviving nodes on node failure.</a:t>
            </a:r>
          </a:p>
          <a:p>
            <a:endParaRPr lang="en-US" baseline="0" dirty="0"/>
          </a:p>
          <a:p>
            <a:r>
              <a:rPr lang="en-US" baseline="0" dirty="0"/>
              <a:t>Bulk of data is in shared storage anyway, which is </a:t>
            </a:r>
            <a:r>
              <a:rPr lang="en-US" baseline="0" dirty="0" err="1"/>
              <a:t>queriable</a:t>
            </a:r>
            <a:r>
              <a:rPr lang="en-US" baseline="0" dirty="0"/>
              <a:t> by everyone.</a:t>
            </a:r>
            <a:endParaRPr lang="en-US" dirty="0"/>
          </a:p>
        </p:txBody>
      </p:sp>
      <p:sp>
        <p:nvSpPr>
          <p:cNvPr id="4" name="Slide Number Placeholder 3"/>
          <p:cNvSpPr>
            <a:spLocks noGrp="1"/>
          </p:cNvSpPr>
          <p:nvPr>
            <p:ph type="sldNum" sz="quarter" idx="10"/>
          </p:nvPr>
        </p:nvSpPr>
        <p:spPr/>
        <p:txBody>
          <a:bodyPr/>
          <a:lstStyle/>
          <a:p>
            <a:pPr>
              <a:defRPr/>
            </a:pPr>
            <a:fld id="{F884DFE0-24EE-4884-AC1F-9D22C317CD11}" type="slidenum">
              <a:rPr lang="en-US" smtClean="0"/>
              <a:pPr>
                <a:defRPr/>
              </a:pPr>
              <a:t>22</a:t>
            </a:fld>
            <a:endParaRPr lang="en-US"/>
          </a:p>
        </p:txBody>
      </p:sp>
    </p:spTree>
    <p:extLst>
      <p:ext uri="{BB962C8B-B14F-4D97-AF65-F5344CB8AC3E}">
        <p14:creationId xmlns:p14="http://schemas.microsoft.com/office/powerpoint/2010/main" val="1280860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69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3</a:t>
            </a:fld>
            <a:endParaRPr lang="en-US"/>
          </a:p>
        </p:txBody>
      </p:sp>
    </p:spTree>
    <p:extLst>
      <p:ext uri="{BB962C8B-B14F-4D97-AF65-F5344CB8AC3E}">
        <p14:creationId xmlns:p14="http://schemas.microsoft.com/office/powerpoint/2010/main" val="1397670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nilsonreport.com</a:t>
            </a:r>
            <a:r>
              <a:rPr lang="en-US" dirty="0"/>
              <a:t>/upload/</a:t>
            </a:r>
            <a:r>
              <a:rPr lang="en-US" dirty="0" err="1"/>
              <a:t>content_promo</a:t>
            </a:r>
            <a:r>
              <a:rPr lang="en-US" dirty="0"/>
              <a:t>/The_Nilson_Report_Issue_1118.pdf</a:t>
            </a:r>
          </a:p>
        </p:txBody>
      </p:sp>
      <p:sp>
        <p:nvSpPr>
          <p:cNvPr id="4" name="Slide Number Placeholder 3"/>
          <p:cNvSpPr>
            <a:spLocks noGrp="1"/>
          </p:cNvSpPr>
          <p:nvPr>
            <p:ph type="sldNum" sz="quarter" idx="10"/>
          </p:nvPr>
        </p:nvSpPr>
        <p:spPr/>
        <p:txBody>
          <a:bodyPr/>
          <a:lstStyle/>
          <a:p>
            <a:fld id="{6E2E38B8-B0B4-AD41-AC6E-B781F46A9FD3}" type="slidenum">
              <a:rPr lang="en-US" smtClean="0"/>
              <a:pPr/>
              <a:t>5</a:t>
            </a:fld>
            <a:endParaRPr lang="en-US"/>
          </a:p>
        </p:txBody>
      </p:sp>
    </p:spTree>
    <p:extLst>
      <p:ext uri="{BB962C8B-B14F-4D97-AF65-F5344CB8AC3E}">
        <p14:creationId xmlns:p14="http://schemas.microsoft.com/office/powerpoint/2010/main" val="2767110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7</a:t>
            </a:fld>
            <a:endParaRPr lang="en-US"/>
          </a:p>
        </p:txBody>
      </p:sp>
    </p:spTree>
    <p:extLst>
      <p:ext uri="{BB962C8B-B14F-4D97-AF65-F5344CB8AC3E}">
        <p14:creationId xmlns:p14="http://schemas.microsoft.com/office/powerpoint/2010/main" val="712711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Market is beginning to embrace Event driven Application design to support new</a:t>
            </a:r>
            <a:r>
              <a:rPr lang="en-US" baseline="0" dirty="0"/>
              <a:t> emerging applications that are driven by Events.</a:t>
            </a:r>
          </a:p>
          <a:p>
            <a:endParaRPr lang="en-US" baseline="0" dirty="0"/>
          </a:p>
          <a:p>
            <a:r>
              <a:rPr lang="en-US" baseline="0" dirty="0"/>
              <a:t>These Applications range from </a:t>
            </a:r>
            <a:r>
              <a:rPr lang="en-US" baseline="0" dirty="0" err="1"/>
              <a:t>IoT</a:t>
            </a:r>
            <a:r>
              <a:rPr lang="en-US" baseline="0" dirty="0"/>
              <a:t> solutions to , Payments, Logistics, Web Commerce and many more. These systems generate large volumes of “Events” which need to be handled in real time and historically.</a:t>
            </a:r>
          </a:p>
          <a:p>
            <a:endParaRPr lang="en-US" baseline="0" dirty="0"/>
          </a:p>
          <a:p>
            <a:r>
              <a:rPr lang="en-US" baseline="0" dirty="0"/>
              <a:t>These applications ae more flexible and Adaptable to new Business requirements which enable them the easily scale and change with changing business needs over time.</a:t>
            </a:r>
          </a:p>
          <a:p>
            <a:endParaRPr lang="en-US" baseline="0" dirty="0"/>
          </a:p>
          <a:p>
            <a:r>
              <a:rPr lang="en-US" baseline="0" dirty="0"/>
              <a:t>Thy are being built on new Elastic Scale application platforms using micro services and while these enable the applications to scale the Database Needs to scale also and provide not only operational scale and performance but real time Analytics also.</a:t>
            </a:r>
            <a:endParaRPr lang="en-US" dirty="0"/>
          </a:p>
        </p:txBody>
      </p:sp>
      <p:sp>
        <p:nvSpPr>
          <p:cNvPr id="4" name="Slide Number Placeholder 3"/>
          <p:cNvSpPr>
            <a:spLocks noGrp="1"/>
          </p:cNvSpPr>
          <p:nvPr>
            <p:ph type="sldNum" sz="quarter" idx="10"/>
          </p:nvPr>
        </p:nvSpPr>
        <p:spPr/>
        <p:txBody>
          <a:bodyPr/>
          <a:lstStyle/>
          <a:p>
            <a:pPr>
              <a:defRPr/>
            </a:pPr>
            <a:fld id="{09BD1DD4-609F-8445-BF59-5D5FF320D4C9}" type="slidenum">
              <a:rPr lang="en-US" smtClean="0"/>
              <a:pPr>
                <a:defRPr/>
              </a:pPr>
              <a:t>8</a:t>
            </a:fld>
            <a:endParaRPr lang="en-US"/>
          </a:p>
        </p:txBody>
      </p:sp>
    </p:spTree>
    <p:extLst>
      <p:ext uri="{BB962C8B-B14F-4D97-AF65-F5344CB8AC3E}">
        <p14:creationId xmlns:p14="http://schemas.microsoft.com/office/powerpoint/2010/main" val="2770230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a:p>
        </p:txBody>
      </p:sp>
    </p:spTree>
    <p:extLst>
      <p:ext uri="{BB962C8B-B14F-4D97-AF65-F5344CB8AC3E}">
        <p14:creationId xmlns:p14="http://schemas.microsoft.com/office/powerpoint/2010/main" val="3851737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Events and Transactions are Uniquely Different in how you manage them.</a:t>
            </a:r>
          </a:p>
          <a:p>
            <a:endParaRPr lang="en-US" dirty="0">
              <a:solidFill>
                <a:schemeClr val="tx2"/>
              </a:solidFill>
            </a:endParaRPr>
          </a:p>
          <a:p>
            <a:r>
              <a:rPr lang="en-US" b="1" dirty="0">
                <a:solidFill>
                  <a:schemeClr val="tx2"/>
                </a:solidFill>
              </a:rPr>
              <a:t>Transactions</a:t>
            </a:r>
          </a:p>
          <a:p>
            <a:r>
              <a:rPr lang="en-US" sz="1200" dirty="0"/>
              <a:t>Transactions are one or more Events that that change the state of an application.</a:t>
            </a:r>
          </a:p>
          <a:p>
            <a:r>
              <a:rPr lang="en-US" sz="1200" dirty="0"/>
              <a:t>In transactional systems this recorded is recorded as a set of updates, inserts or deletes in a synchronized set of operations.</a:t>
            </a:r>
            <a:endParaRPr lang="en-US" dirty="0">
              <a:solidFill>
                <a:schemeClr val="tx2"/>
              </a:solidFill>
            </a:endParaRPr>
          </a:p>
          <a:p>
            <a:endParaRPr lang="en-US" dirty="0">
              <a:solidFill>
                <a:schemeClr val="tx2"/>
              </a:solidFill>
            </a:endParaRPr>
          </a:p>
          <a:p>
            <a:r>
              <a:rPr lang="en-US" b="1" dirty="0">
                <a:solidFill>
                  <a:schemeClr val="tx2"/>
                </a:solidFill>
              </a:rPr>
              <a:t>Events </a:t>
            </a:r>
          </a:p>
          <a:p>
            <a:r>
              <a:rPr lang="en-US" sz="1200" dirty="0"/>
              <a:t>Events are simply records of something happening. In an Event database they are simply logged in a table.</a:t>
            </a:r>
          </a:p>
          <a:p>
            <a:r>
              <a:rPr lang="en-US" sz="1200" dirty="0"/>
              <a:t>When context is applied by an application, the application itself determines the state of a system and does not rely on the database to manage this.</a:t>
            </a:r>
          </a:p>
          <a:p>
            <a:endParaRPr lang="en-US" sz="1200" dirty="0"/>
          </a:p>
          <a:p>
            <a:r>
              <a:rPr lang="en-US" sz="1200" dirty="0"/>
              <a:t>This gives developers flexibility to extend and adapt applications over time without having to define all context up from in the initial Application</a:t>
            </a:r>
          </a:p>
          <a:p>
            <a:endParaRPr lang="en-US" dirty="0"/>
          </a:p>
        </p:txBody>
      </p:sp>
      <p:sp>
        <p:nvSpPr>
          <p:cNvPr id="4" name="Slide Number Placeholder 3"/>
          <p:cNvSpPr>
            <a:spLocks noGrp="1"/>
          </p:cNvSpPr>
          <p:nvPr>
            <p:ph type="sldNum" sz="quarter" idx="10"/>
          </p:nvPr>
        </p:nvSpPr>
        <p:spPr/>
        <p:txBody>
          <a:bodyPr/>
          <a:lstStyle/>
          <a:p>
            <a:fld id="{0529C4E9-9815-2C4B-8773-F08204D37298}" type="slidenum">
              <a:rPr lang="en-US" smtClean="0"/>
              <a:t>10</a:t>
            </a:fld>
            <a:endParaRPr lang="en-US" dirty="0"/>
          </a:p>
        </p:txBody>
      </p:sp>
    </p:spTree>
    <p:extLst>
      <p:ext uri="{BB962C8B-B14F-4D97-AF65-F5344CB8AC3E}">
        <p14:creationId xmlns:p14="http://schemas.microsoft.com/office/powerpoint/2010/main" val="922750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a:p>
        </p:txBody>
      </p:sp>
    </p:spTree>
    <p:extLst>
      <p:ext uri="{BB962C8B-B14F-4D97-AF65-F5344CB8AC3E}">
        <p14:creationId xmlns:p14="http://schemas.microsoft.com/office/powerpoint/2010/main" val="774272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0" i="1" dirty="0">
                <a:solidFill>
                  <a:schemeClr val="accent5"/>
                </a:solidFill>
              </a:rPr>
              <a:t>IBM Db2 Event Store took the “Big Complexity” out and replaced it with Simplicity, Machine learning and Scale in One Box</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1200" b="0" i="1" dirty="0">
              <a:solidFill>
                <a:schemeClr val="accent5"/>
              </a:solidFi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200" b="0" i="1" dirty="0">
                <a:solidFill>
                  <a:schemeClr val="accent5"/>
                </a:solidFill>
              </a:rPr>
              <a:t>Until today customers invested in complex data and application architectures because there was not a single data platform that could meet their businesses Fast Data Application needs… Db2 Event Store takes the Complexity our of delivering Data management and Machine learning capabilities to these applications and reduces the overall cost the business making such applications more affordable and easier to deploy than ever before.</a:t>
            </a:r>
          </a:p>
          <a:p>
            <a:endParaRPr lang="en-US" dirty="0"/>
          </a:p>
        </p:txBody>
      </p:sp>
    </p:spTree>
    <p:extLst>
      <p:ext uri="{BB962C8B-B14F-4D97-AF65-F5344CB8AC3E}">
        <p14:creationId xmlns:p14="http://schemas.microsoft.com/office/powerpoint/2010/main" val="30977270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8.png"/><Relationship Id="rId4" Type="http://schemas.openxmlformats.org/officeDocument/2006/relationships/image" Target="../media/image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3811" y="4690745"/>
            <a:ext cx="521589" cy="211455"/>
          </a:xfrm>
          <a:prstGeom prst="rect">
            <a:avLst/>
          </a:prstGeom>
        </p:spPr>
      </p:pic>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Tree>
    <p:extLst>
      <p:ext uri="{BB962C8B-B14F-4D97-AF65-F5344CB8AC3E}">
        <p14:creationId xmlns:p14="http://schemas.microsoft.com/office/powerpoint/2010/main" val="2535021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61872"/>
            <a:ext cx="4123944" cy="3233928"/>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184482133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3196" y="2308702"/>
            <a:ext cx="1297608" cy="526097"/>
          </a:xfrm>
          <a:prstGeom prst="rect">
            <a:avLst/>
          </a:prstGeom>
        </p:spPr>
      </p:pic>
    </p:spTree>
    <p:extLst>
      <p:ext uri="{BB962C8B-B14F-4D97-AF65-F5344CB8AC3E}">
        <p14:creationId xmlns:p14="http://schemas.microsoft.com/office/powerpoint/2010/main" val="12189311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pic>
        <p:nvPicPr>
          <p:cNvPr id="6" name="Picture 5"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3811" y="4690872"/>
            <a:ext cx="521589" cy="211471"/>
          </a:xfrm>
          <a:prstGeom prst="rect">
            <a:avLst/>
          </a:prstGeom>
        </p:spPr>
      </p:pic>
    </p:spTree>
    <p:extLst>
      <p:ext uri="{BB962C8B-B14F-4D97-AF65-F5344CB8AC3E}">
        <p14:creationId xmlns:p14="http://schemas.microsoft.com/office/powerpoint/2010/main" val="21861019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777140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6765199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90242667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28605125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440"/>
            <a:ext cx="8778172" cy="4404360"/>
          </a:xfrm>
        </p:spPr>
        <p:txBody>
          <a:bodyPr/>
          <a:lstStyle>
            <a:lvl1pPr>
              <a:defRPr sz="9600" b="1"/>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986804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5562534"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5652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9461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515537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Tree>
    <p:extLst>
      <p:ext uri="{BB962C8B-B14F-4D97-AF65-F5344CB8AC3E}">
        <p14:creationId xmlns:p14="http://schemas.microsoft.com/office/powerpoint/2010/main" val="212335720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160842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36511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588837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10312" y="201168"/>
            <a:ext cx="4142164"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927064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88311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348876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4255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2500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17813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2570162"/>
            <a:ext cx="2286000" cy="2573337"/>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2569463"/>
          </a:xfrm>
          <a:solidFill>
            <a:schemeClr val="bg1"/>
          </a:solidFill>
        </p:spPr>
        <p:txBody>
          <a:bodyPr lIns="182880" tIns="164592" rIns="228600" bIns="228600"/>
          <a:lstStyle>
            <a:lvl1pPr>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9075423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7635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87366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lstStyle/>
          <a:p>
            <a:r>
              <a:rPr lang="en-US" dirty="0"/>
              <a:t>Drag picture to placeholder or </a:t>
            </a:r>
            <a:r>
              <a:rPr lang="en-US"/>
              <a:t>click icon to add</a:t>
            </a:r>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p:nvPr>
        </p:nvSpPr>
        <p:spPr>
          <a:xfrm>
            <a:off x="-2" y="2571750"/>
            <a:ext cx="2569464" cy="257175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145971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rgbClr val="03197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648706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96615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362668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073526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483691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2391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61872"/>
            <a:ext cx="4123944" cy="3233928"/>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97758267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3196" y="2308702"/>
            <a:ext cx="1297608" cy="526097"/>
          </a:xfrm>
          <a:prstGeom prst="rect">
            <a:avLst/>
          </a:prstGeom>
        </p:spPr>
      </p:pic>
    </p:spTree>
    <p:extLst>
      <p:ext uri="{BB962C8B-B14F-4D97-AF65-F5344CB8AC3E}">
        <p14:creationId xmlns:p14="http://schemas.microsoft.com/office/powerpoint/2010/main" val="86321621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IBM CONFIDENTIAL</a:t>
            </a:r>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301999" y="1467993"/>
            <a:ext cx="2555371" cy="2192783"/>
          </a:xfrm>
          <a:prstGeom prst="rect">
            <a:avLst/>
          </a:prstGeom>
        </p:spPr>
      </p:pic>
      <p:pic>
        <p:nvPicPr>
          <p:cNvPr id="8" name="Picture 7" descr="ibm_gry.png"/>
          <p:cNvPicPr>
            <a:picLocks noChangeAspect="1"/>
          </p:cNvPicPr>
          <p:nvPr userDrawn="1"/>
        </p:nvPicPr>
        <p:blipFill>
          <a:blip r:embed="rId4" cstate="screen">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137290903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IBM CONFIDENTIAL</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6962826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877424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CONFIDENTIAL</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592284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CONFIDENTIAL</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0026786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Tree>
    <p:extLst>
      <p:ext uri="{BB962C8B-B14F-4D97-AF65-F5344CB8AC3E}">
        <p14:creationId xmlns:p14="http://schemas.microsoft.com/office/powerpoint/2010/main" val="1130110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10312" y="201168"/>
            <a:ext cx="4142164"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CONFIDENTIAL</a:t>
            </a:r>
            <a:endParaRPr lang="en-US">
              <a:solidFill>
                <a:srgbClr val="000000"/>
              </a:solidFill>
            </a:endParaRPr>
          </a:p>
        </p:txBody>
      </p:sp>
    </p:spTree>
    <p:extLst>
      <p:ext uri="{BB962C8B-B14F-4D97-AF65-F5344CB8AC3E}">
        <p14:creationId xmlns:p14="http://schemas.microsoft.com/office/powerpoint/2010/main" val="46532093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8688477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728721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026730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67600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593038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7661969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1148358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94950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75342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1287524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Tree>
    <p:extLst>
      <p:ext uri="{BB962C8B-B14F-4D97-AF65-F5344CB8AC3E}">
        <p14:creationId xmlns:p14="http://schemas.microsoft.com/office/powerpoint/2010/main" val="193484244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Tree>
    <p:extLst>
      <p:ext uri="{BB962C8B-B14F-4D97-AF65-F5344CB8AC3E}">
        <p14:creationId xmlns:p14="http://schemas.microsoft.com/office/powerpoint/2010/main" val="206829914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6684174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CONFIDENTIAL</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2038835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CONFIDENTIAL</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6258386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2946745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CONFIDENTIAL</a:t>
            </a:r>
            <a:endParaRPr lang="en-US">
              <a:solidFill>
                <a:srgbClr val="FFFFFF"/>
              </a:solidFill>
            </a:endParaRPr>
          </a:p>
        </p:txBody>
      </p:sp>
    </p:spTree>
    <p:extLst>
      <p:ext uri="{BB962C8B-B14F-4D97-AF65-F5344CB8AC3E}">
        <p14:creationId xmlns:p14="http://schemas.microsoft.com/office/powerpoint/2010/main" val="152022312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CONFIDENTIAL</a:t>
            </a:r>
            <a:endParaRPr lang="en-US">
              <a:solidFill>
                <a:srgbClr val="FFFFFF"/>
              </a:solidFill>
            </a:endParaRPr>
          </a:p>
        </p:txBody>
      </p:sp>
    </p:spTree>
    <p:extLst>
      <p:ext uri="{BB962C8B-B14F-4D97-AF65-F5344CB8AC3E}">
        <p14:creationId xmlns:p14="http://schemas.microsoft.com/office/powerpoint/2010/main" val="147940833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19554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256704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891182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9306983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526508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56990135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Tree>
    <p:extLst>
      <p:ext uri="{BB962C8B-B14F-4D97-AF65-F5344CB8AC3E}">
        <p14:creationId xmlns:p14="http://schemas.microsoft.com/office/powerpoint/2010/main" val="123820480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87936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86454868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1107104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0162"/>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a:xfrm>
            <a:off x="228666" y="4787900"/>
            <a:ext cx="4114734" cy="166687"/>
          </a:xfrm>
          <a:prstGeom prst="rect">
            <a:avLst/>
          </a:prstGeom>
        </p:spPr>
        <p:txBody>
          <a:bodyPr/>
          <a:lstStyle>
            <a:lvl1pPr>
              <a:defRPr>
                <a:solidFill>
                  <a:schemeClr val="bg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5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2569463"/>
          </a:xfrm>
          <a:solidFill>
            <a:schemeClr val="tx1"/>
          </a:solidFill>
        </p:spPr>
        <p:txBody>
          <a:bodyPr lIns="182880" tIns="164592" rIns="228600" bIns="228600"/>
          <a:lstStyle>
            <a:lvl1pPr>
              <a:defRPr sz="4800"/>
            </a:lvl1pPr>
          </a:lstStyle>
          <a:p>
            <a:r>
              <a:rPr lang="en-US"/>
              <a:t>Click to edit Master title style</a:t>
            </a:r>
            <a:endParaRPr lang="en-US" dirty="0"/>
          </a:p>
        </p:txBody>
      </p:sp>
      <p:sp>
        <p:nvSpPr>
          <p:cNvPr id="11" name="Content Placeholder 10"/>
          <p:cNvSpPr>
            <a:spLocks noGrp="1"/>
          </p:cNvSpPr>
          <p:nvPr>
            <p:ph sz="quarter" idx="18"/>
          </p:nvPr>
        </p:nvSpPr>
        <p:spPr>
          <a:xfrm>
            <a:off x="6858000" y="2570162"/>
            <a:ext cx="2286000" cy="2573338"/>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a:xfrm>
            <a:off x="228666" y="4787900"/>
            <a:ext cx="4114734" cy="166687"/>
          </a:xfrm>
          <a:prstGeom prst="rect">
            <a:avLst/>
          </a:prstGeom>
        </p:spPr>
        <p:txBody>
          <a:bodyPr/>
          <a:lstStyle>
            <a:lvl1pPr>
              <a:defRPr>
                <a:solidFill>
                  <a:schemeClr val="bg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6350"/>
            <a:ext cx="9144000" cy="386715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lstStyle/>
          <a:p>
            <a:r>
              <a:rPr lang="en-US"/>
              <a:t>Drag picture to placeholder or click icon to add</a:t>
            </a:r>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1750"/>
            <a:ext cx="2569464"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lvl1pPr>
              <a:defRPr>
                <a:solidFill>
                  <a:schemeClr val="bg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5653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61872"/>
            <a:ext cx="4123944" cy="3233928"/>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Click to edit Master text styles</a:t>
            </a:r>
          </a:p>
        </p:txBody>
      </p:sp>
    </p:spTree>
    <p:extLst>
      <p:ext uri="{BB962C8B-B14F-4D97-AF65-F5344CB8AC3E}">
        <p14:creationId xmlns:p14="http://schemas.microsoft.com/office/powerpoint/2010/main" val="1068518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5953" y="2308702"/>
            <a:ext cx="1292094" cy="526097"/>
          </a:xfrm>
          <a:prstGeom prst="rect">
            <a:avLst/>
          </a:prstGeom>
        </p:spPr>
      </p:pic>
    </p:spTree>
    <p:extLst>
      <p:ext uri="{BB962C8B-B14F-4D97-AF65-F5344CB8AC3E}">
        <p14:creationId xmlns:p14="http://schemas.microsoft.com/office/powerpoint/2010/main" val="1577396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82325" y="796104"/>
            <a:ext cx="8433026" cy="374017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5"/>
          <p:cNvSpPr>
            <a:spLocks noGrp="1"/>
          </p:cNvSpPr>
          <p:nvPr>
            <p:ph type="body" sz="quarter" idx="14" hasCustomPrompt="1"/>
          </p:nvPr>
        </p:nvSpPr>
        <p:spPr>
          <a:xfrm>
            <a:off x="82324" y="61478"/>
            <a:ext cx="5648662" cy="677076"/>
          </a:xfrm>
        </p:spPr>
        <p:txBody>
          <a:bodyPr tIns="155448">
            <a:noAutofit/>
          </a:bodyPr>
          <a:lstStyle>
            <a:lvl1pPr marL="0" indent="0" fontAlgn="t">
              <a:buFontTx/>
              <a:buNone/>
              <a:defRPr sz="2100" baseline="0">
                <a:solidFill>
                  <a:schemeClr val="tx2"/>
                </a:solidFill>
                <a:latin typeface="Arial" charset="0"/>
              </a:defRPr>
            </a:lvl1pPr>
          </a:lstStyle>
          <a:p>
            <a:r>
              <a:rPr lang="en-US" dirty="0"/>
              <a:t>Header goes here</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62373" y="4801359"/>
            <a:ext cx="521144" cy="187360"/>
          </a:xfrm>
          <a:prstGeom prst="rect">
            <a:avLst/>
          </a:prstGeom>
        </p:spPr>
      </p:pic>
      <p:sp>
        <p:nvSpPr>
          <p:cNvPr id="10" name="Slide Number Placeholder 3"/>
          <p:cNvSpPr>
            <a:spLocks noGrp="1"/>
          </p:cNvSpPr>
          <p:nvPr>
            <p:ph type="sldNum" sz="quarter" idx="4"/>
          </p:nvPr>
        </p:nvSpPr>
        <p:spPr>
          <a:xfrm>
            <a:off x="142836" y="4833733"/>
            <a:ext cx="435499" cy="187359"/>
          </a:xfrm>
          <a:prstGeom prst="rect">
            <a:avLst/>
          </a:prstGeom>
        </p:spPr>
        <p:txBody>
          <a:bodyPr vert="horz" lIns="0" tIns="45720" rIns="91440" bIns="45720" rtlCol="0" anchor="ctr"/>
          <a:lstStyle>
            <a:lvl1pPr algn="l">
              <a:defRPr sz="900" baseline="0">
                <a:solidFill>
                  <a:schemeClr val="bg2">
                    <a:lumMod val="25000"/>
                  </a:schemeClr>
                </a:solidFill>
              </a:defRPr>
            </a:lvl1pPr>
          </a:lstStyle>
          <a:p>
            <a:fld id="{64A8A213-8E92-D94A-82D7-8578C89CAF17}" type="slidenum">
              <a:rPr lang="en-US" smtClean="0"/>
              <a:pPr/>
              <a:t>‹#›</a:t>
            </a:fld>
            <a:endParaRPr lang="en-US" dirty="0"/>
          </a:p>
        </p:txBody>
      </p:sp>
      <p:sp>
        <p:nvSpPr>
          <p:cNvPr id="11" name="Date Placeholder 4"/>
          <p:cNvSpPr>
            <a:spLocks noGrp="1"/>
          </p:cNvSpPr>
          <p:nvPr>
            <p:ph type="dt" sz="half" idx="2"/>
          </p:nvPr>
        </p:nvSpPr>
        <p:spPr>
          <a:xfrm>
            <a:off x="568160" y="4833733"/>
            <a:ext cx="2057400" cy="187359"/>
          </a:xfrm>
          <a:prstGeom prst="rect">
            <a:avLst/>
          </a:prstGeom>
        </p:spPr>
        <p:txBody>
          <a:bodyPr vert="horz" lIns="0" tIns="45720" rIns="91440" bIns="45720" rtlCol="0" anchor="ctr"/>
          <a:lstStyle>
            <a:lvl1pPr algn="l">
              <a:defRPr sz="900" baseline="0">
                <a:solidFill>
                  <a:schemeClr val="bg2">
                    <a:lumMod val="25000"/>
                  </a:schemeClr>
                </a:solidFill>
              </a:defRPr>
            </a:lvl1pPr>
          </a:lstStyle>
          <a:p>
            <a:fld id="{9A1F50BE-CABE-7C4D-9E76-2007F498BA15}" type="datetime1">
              <a:rPr lang="en-US" smtClean="0"/>
              <a:t>10/10/18</a:t>
            </a:fld>
            <a:endParaRPr lang="en-US" dirty="0"/>
          </a:p>
        </p:txBody>
      </p:sp>
    </p:spTree>
    <p:extLst>
      <p:ext uri="{BB962C8B-B14F-4D97-AF65-F5344CB8AC3E}">
        <p14:creationId xmlns:p14="http://schemas.microsoft.com/office/powerpoint/2010/main" val="12255558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1"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2018 / DOC 8105 / March 19, 2018 / © 2018 IBM Corporation</a:t>
            </a:r>
          </a:p>
        </p:txBody>
      </p:sp>
      <p:sp>
        <p:nvSpPr>
          <p:cNvPr id="12" name="Text Placeholder 11"/>
          <p:cNvSpPr>
            <a:spLocks noGrp="1"/>
          </p:cNvSpPr>
          <p:nvPr>
            <p:ph type="body" sz="quarter" idx="13"/>
          </p:nvPr>
        </p:nvSpPr>
        <p:spPr>
          <a:xfrm>
            <a:off x="228601" y="201170"/>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1" y="1097282"/>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23567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2018 / DOC 8105 / March 19, 2018 / © 2018 IBM Corporation</a:t>
            </a:r>
          </a:p>
        </p:txBody>
      </p:sp>
      <p:sp>
        <p:nvSpPr>
          <p:cNvPr id="6" name="Text Placeholder 5"/>
          <p:cNvSpPr>
            <a:spLocks noGrp="1"/>
          </p:cNvSpPr>
          <p:nvPr>
            <p:ph type="body" sz="quarter" idx="12"/>
          </p:nvPr>
        </p:nvSpPr>
        <p:spPr>
          <a:xfrm>
            <a:off x="228601"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59619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2018 / DOC 8105 / March 19,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1" y="201170"/>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1" y="1093472"/>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88620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663E92-A204-0D4D-9517-943E30038068}"/>
              </a:ext>
            </a:extLst>
          </p:cNvPr>
          <p:cNvSpPr>
            <a:spLocks noGrp="1"/>
          </p:cNvSpPr>
          <p:nvPr>
            <p:ph type="dt" sz="half" idx="10"/>
          </p:nvPr>
        </p:nvSpPr>
        <p:spPr/>
        <p:txBody>
          <a:bodyPr/>
          <a:lstStyle/>
          <a:p>
            <a:fld id="{7627AF96-349A-8C49-B39B-3BEA0D523326}" type="datetimeFigureOut">
              <a:rPr lang="en-US" smtClean="0"/>
              <a:t>10/10/18</a:t>
            </a:fld>
            <a:endParaRPr lang="en-US"/>
          </a:p>
        </p:txBody>
      </p:sp>
      <p:sp>
        <p:nvSpPr>
          <p:cNvPr id="3" name="Footer Placeholder 2">
            <a:extLst>
              <a:ext uri="{FF2B5EF4-FFF2-40B4-BE49-F238E27FC236}">
                <a16:creationId xmlns:a16="http://schemas.microsoft.com/office/drawing/2014/main" id="{FD244E97-4579-E34D-9189-F8C78C5EE9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399B7D-35CD-CE4D-9724-7722691E3BC6}"/>
              </a:ext>
            </a:extLst>
          </p:cNvPr>
          <p:cNvSpPr>
            <a:spLocks noGrp="1"/>
          </p:cNvSpPr>
          <p:nvPr>
            <p:ph type="sldNum" sz="quarter" idx="12"/>
          </p:nvPr>
        </p:nvSpPr>
        <p:spPr/>
        <p:txBody>
          <a:bodyPr/>
          <a:lstStyle/>
          <a:p>
            <a:fld id="{34544754-FF5A-CD4B-9EFA-D20749171476}" type="slidenum">
              <a:rPr lang="en-US" smtClean="0"/>
              <a:t>‹#›</a:t>
            </a:fld>
            <a:endParaRPr lang="en-US"/>
          </a:p>
        </p:txBody>
      </p:sp>
    </p:spTree>
    <p:extLst>
      <p:ext uri="{BB962C8B-B14F-4D97-AF65-F5344CB8AC3E}">
        <p14:creationId xmlns:p14="http://schemas.microsoft.com/office/powerpoint/2010/main" val="2140077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3811" y="4690745"/>
            <a:ext cx="521589" cy="211455"/>
          </a:xfrm>
          <a:prstGeom prst="rect">
            <a:avLst/>
          </a:prstGeom>
        </p:spPr>
      </p:pic>
    </p:spTree>
    <p:extLst>
      <p:ext uri="{BB962C8B-B14F-4D97-AF65-F5344CB8AC3E}">
        <p14:creationId xmlns:p14="http://schemas.microsoft.com/office/powerpoint/2010/main" val="3286521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Tree>
    <p:extLst>
      <p:ext uri="{BB962C8B-B14F-4D97-AF65-F5344CB8AC3E}">
        <p14:creationId xmlns:p14="http://schemas.microsoft.com/office/powerpoint/2010/main" val="1065759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992246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20051752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12170465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440"/>
            <a:ext cx="8778172" cy="4404360"/>
          </a:xfrm>
        </p:spPr>
        <p:txBody>
          <a:bodyPr/>
          <a:lstStyle>
            <a:lvl1pPr>
              <a:defRPr sz="9600" b="1"/>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5562534"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1952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93806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69484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Tree>
    <p:extLst>
      <p:ext uri="{BB962C8B-B14F-4D97-AF65-F5344CB8AC3E}">
        <p14:creationId xmlns:p14="http://schemas.microsoft.com/office/powerpoint/2010/main" val="2542018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2037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4487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Drag picture to placeholder or click icon to add</a:t>
            </a:r>
            <a:endParaRPr lang="en-US" dirty="0"/>
          </a:p>
        </p:txBody>
      </p:sp>
      <p:sp>
        <p:nvSpPr>
          <p:cNvPr id="2" name="Title 1"/>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Tree>
    <p:extLst>
      <p:ext uri="{BB962C8B-B14F-4D97-AF65-F5344CB8AC3E}">
        <p14:creationId xmlns:p14="http://schemas.microsoft.com/office/powerpoint/2010/main" val="1768128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62234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text (dark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10312" y="201168"/>
            <a:ext cx="4142164"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16547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66306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58382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01362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17"/>
          </p:nvPr>
        </p:nvSpPr>
        <p:spPr>
          <a:xfrm>
            <a:off x="4572000" y="0"/>
            <a:ext cx="2286000" cy="2571750"/>
          </a:xfrm>
          <a:solidFill>
            <a:srgbClr val="054ADA"/>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9400647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8394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rgbClr val="418C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2570162"/>
            <a:ext cx="2286000" cy="2573337"/>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2569463"/>
          </a:xfrm>
          <a:solidFill>
            <a:schemeClr val="accent2"/>
          </a:solidFill>
        </p:spPr>
        <p:txBody>
          <a:bodyPr lIns="182880" tIns="164592" rIns="228600" bIns="228600"/>
          <a:lstStyle>
            <a:lvl1pPr>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19532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76350"/>
          </a:xfrm>
          <a:solidFill>
            <a:schemeClr val="accent2"/>
          </a:solidFill>
        </p:spPr>
        <p:txBody>
          <a:bodyPr lIns="210312" tIns="201168"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82248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lstStyle/>
          <a:p>
            <a:r>
              <a:rPr lang="en-US" dirty="0"/>
              <a:t>Drag picture to placeholder or </a:t>
            </a:r>
            <a:r>
              <a:rPr lang="en-US"/>
              <a:t>click icon to add</a:t>
            </a:r>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p:nvPr>
        </p:nvSpPr>
        <p:spPr>
          <a:xfrm>
            <a:off x="0" y="2571750"/>
            <a:ext cx="2569464" cy="2571750"/>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3100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440"/>
            <a:ext cx="8778172" cy="4404360"/>
          </a:xfrm>
        </p:spPr>
        <p:txBody>
          <a:bodyPr/>
          <a:lstStyle>
            <a:lvl1pPr>
              <a:defRPr sz="9600" b="1"/>
            </a:lvl1p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rgbClr val="03197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8422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60386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88596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755323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3008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6322753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08999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3610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61872"/>
            <a:ext cx="4123944" cy="3233928"/>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18415819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5953" y="2308702"/>
            <a:ext cx="1292094" cy="526097"/>
          </a:xfrm>
          <a:prstGeom prst="rect">
            <a:avLst/>
          </a:prstGeom>
        </p:spPr>
      </p:pic>
    </p:spTree>
    <p:extLst>
      <p:ext uri="{BB962C8B-B14F-4D97-AF65-F5344CB8AC3E}">
        <p14:creationId xmlns:p14="http://schemas.microsoft.com/office/powerpoint/2010/main" val="831889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pic>
        <p:nvPicPr>
          <p:cNvPr id="6" name="Picture 5"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3811" y="4690872"/>
            <a:ext cx="521589" cy="211471"/>
          </a:xfrm>
          <a:prstGeom prst="rect">
            <a:avLst/>
          </a:prstGeom>
        </p:spPr>
      </p:pic>
    </p:spTree>
    <p:extLst>
      <p:ext uri="{BB962C8B-B14F-4D97-AF65-F5344CB8AC3E}">
        <p14:creationId xmlns:p14="http://schemas.microsoft.com/office/powerpoint/2010/main" val="17945047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00742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5853906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157260512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5131547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440"/>
            <a:ext cx="8778172" cy="4404360"/>
          </a:xfrm>
        </p:spPr>
        <p:txBody>
          <a:bodyPr/>
          <a:lstStyle>
            <a:lvl1pPr>
              <a:defRPr sz="9600" b="1"/>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127635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5562534"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74287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813012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Tree>
    <p:extLst>
      <p:ext uri="{BB962C8B-B14F-4D97-AF65-F5344CB8AC3E}">
        <p14:creationId xmlns:p14="http://schemas.microsoft.com/office/powerpoint/2010/main" val="1385785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2682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057417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6872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text (dark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10312" y="201168"/>
            <a:ext cx="4142164"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4113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44687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37231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1747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280836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277394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2570162"/>
            <a:ext cx="2286000" cy="2573337"/>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2569463"/>
          </a:xfrm>
          <a:solidFill>
            <a:schemeClr val="tx2"/>
          </a:solidFill>
        </p:spPr>
        <p:txBody>
          <a:bodyPr lIns="182880" tIns="164592" rIns="228600" bIns="228600"/>
          <a:lstStyle>
            <a:lvl1pPr>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3815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42506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lstStyle/>
          <a:p>
            <a:r>
              <a:rPr lang="en-US" dirty="0"/>
              <a:t>Drag picture to placeholder or </a:t>
            </a:r>
            <a:r>
              <a:rPr lang="en-US"/>
              <a:t>click icon to add</a:t>
            </a:r>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p:nvPr>
        </p:nvSpPr>
        <p:spPr>
          <a:xfrm>
            <a:off x="-2" y="2571750"/>
            <a:ext cx="2569464" cy="257175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18794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rgbClr val="03197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64260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05913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988199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4527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946756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1107208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9024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theme" Target="../theme/theme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theme" Target="../theme/theme3.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8"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theme" Target="../theme/theme4.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8"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 Type="http://schemas.openxmlformats.org/officeDocument/2006/relationships/slideLayout" Target="../slideLayouts/slideLayout136.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theme" Target="../theme/theme5.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8" Type="http://schemas.openxmlformats.org/officeDocument/2006/relationships/slideLayout" Target="../slideLayouts/slideLayout1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 id="2147483998" r:id="rId33"/>
    <p:sldLayoutId id="2147484001" r:id="rId34"/>
    <p:sldLayoutId id="2147484002" r:id="rId35"/>
    <p:sldLayoutId id="2147484003" r:id="rId36"/>
    <p:sldLayoutId id="2147484004" r:id="rId37"/>
  </p:sldLayoutIdLst>
  <p:hf sldNum="0" hd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userDrawn="1">
          <p15:clr>
            <a:srgbClr val="F26B43"/>
          </p15:clr>
        </p15:guide>
        <p15:guide id="2" pos="144">
          <p15:clr>
            <a:srgbClr val="F26B43"/>
          </p15:clr>
        </p15:guide>
        <p15:guide id="3" pos="5616">
          <p15:clr>
            <a:srgbClr val="F26B43"/>
          </p15:clr>
        </p15:guide>
        <p15:guide id="4" orient="horz" pos="2832" userDrawn="1">
          <p15:clr>
            <a:srgbClr val="F26B43"/>
          </p15:clr>
        </p15:guide>
        <p15:guide id="5" orient="horz" pos="3088" userDrawn="1">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userDrawn="1">
          <p15:clr>
            <a:srgbClr val="F26B43"/>
          </p15:clr>
        </p15:guide>
        <p15:guide id="17" orient="horz" pos="812" userDrawn="1">
          <p15:clr>
            <a:srgbClr val="F26B43"/>
          </p15:clr>
        </p15:guide>
        <p15:guide id="18" orient="horz" pos="1620">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IBM CONFIDENTIAL</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 id="2147483958" r:id="rId19"/>
    <p:sldLayoutId id="2147483878" r:id="rId20"/>
    <p:sldLayoutId id="2147483879" r:id="rId21"/>
    <p:sldLayoutId id="2147483880" r:id="rId22"/>
    <p:sldLayoutId id="2147483881" r:id="rId23"/>
    <p:sldLayoutId id="2147483882" r:id="rId24"/>
    <p:sldLayoutId id="2147483883" r:id="rId25"/>
    <p:sldLayoutId id="2147483884" r:id="rId26"/>
    <p:sldLayoutId id="2147483885" r:id="rId27"/>
    <p:sldLayoutId id="2147483886" r:id="rId28"/>
    <p:sldLayoutId id="2147483887" r:id="rId29"/>
    <p:sldLayoutId id="2147483888" r:id="rId30"/>
    <p:sldLayoutId id="2147483889" r:id="rId31"/>
    <p:sldLayoutId id="2147483890" r:id="rId32"/>
  </p:sldLayoutIdLst>
  <p:hf sldNum="0" hd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defRPr>
            </a:lvl1pPr>
          </a:lstStyle>
          <a:p>
            <a:r>
              <a:rPr lang="en-US"/>
              <a:t>IBM CONFIDENTIAL</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tx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22" r:id="rId31"/>
    <p:sldLayoutId id="2147483923" r:id="rId32"/>
  </p:sldLayoutIdLst>
  <p:hf sldNum="0" hdr="0" dt="0"/>
  <p:txStyles>
    <p:titleStyle>
      <a:lvl1pPr algn="l" rtl="0" eaLnBrk="1" fontAlgn="base" hangingPunct="1">
        <a:lnSpc>
          <a:spcPct val="90000"/>
        </a:lnSpc>
        <a:spcBef>
          <a:spcPct val="0"/>
        </a:spcBef>
        <a:spcAft>
          <a:spcPct val="0"/>
        </a:spcAft>
        <a:defRPr sz="2400" b="0">
          <a:solidFill>
            <a:schemeClr val="tx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defRPr>
            </a:lvl1pPr>
          </a:lstStyle>
          <a:p>
            <a:r>
              <a:rPr lang="en-US"/>
              <a:t>IBM CONFIDENTIAL</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tx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Lst>
  <p:hf sldNum="0" hdr="0" dt="0"/>
  <p:txStyles>
    <p:titleStyle>
      <a:lvl1pPr algn="l" rtl="0" eaLnBrk="1" fontAlgn="base" hangingPunct="1">
        <a:lnSpc>
          <a:spcPct val="90000"/>
        </a:lnSpc>
        <a:spcBef>
          <a:spcPct val="0"/>
        </a:spcBef>
        <a:spcAft>
          <a:spcPct val="0"/>
        </a:spcAft>
        <a:defRPr sz="2400" b="0">
          <a:solidFill>
            <a:schemeClr val="tx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charset="0"/>
                <a:ea typeface="Arial" charset="0"/>
                <a:cs typeface="Arial" charset="0"/>
              </a:defRPr>
            </a:lvl1pPr>
          </a:lstStyle>
          <a:p>
            <a:pPr defTabSz="685800"/>
            <a:fld id="{D0BE6F14-FF48-0F4F-A8AA-2E3F25371E4A}" type="slidenum">
              <a:rPr lang="en-US" smtClean="0">
                <a:solidFill>
                  <a:srgbClr val="000000"/>
                </a:solidFill>
              </a:rPr>
              <a:pPr defTabSz="685800"/>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charset="0"/>
                <a:ea typeface="Arial" charset="0"/>
                <a:cs typeface="Arial" charset="0"/>
              </a:defRPr>
            </a:lvl1pPr>
          </a:lstStyle>
          <a:p>
            <a:pPr defTabSz="685800"/>
            <a:r>
              <a:rPr lang="de-DE">
                <a:solidFill>
                  <a:srgbClr val="000000"/>
                </a:solidFill>
              </a:rPr>
              <a:t>IBM CONFIDENTIAL</a:t>
            </a:r>
            <a:endParaRPr lang="en-US" dirty="0">
              <a:solidFill>
                <a:srgbClr val="000000"/>
              </a:solidFill>
            </a:endParaRPr>
          </a:p>
        </p:txBody>
      </p:sp>
    </p:spTree>
    <p:extLst>
      <p:ext uri="{BB962C8B-B14F-4D97-AF65-F5344CB8AC3E}">
        <p14:creationId xmlns:p14="http://schemas.microsoft.com/office/powerpoint/2010/main" val="236822719"/>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 id="2147483992" r:id="rId32"/>
    <p:sldLayoutId id="2147483993" r:id="rId33"/>
    <p:sldLayoutId id="2147483994" r:id="rId34"/>
    <p:sldLayoutId id="2147483995" r:id="rId35"/>
  </p:sldLayoutIdLst>
  <p:hf sldNum="0" hdr="0" dt="0"/>
  <p:txStyles>
    <p:title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35.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8.tiff"/></Relationships>
</file>

<file path=ppt/slides/_rels/slide14.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8.emf"/><Relationship Id="rId3" Type="http://schemas.openxmlformats.org/officeDocument/2006/relationships/image" Target="../media/image30.png"/><Relationship Id="rId7" Type="http://schemas.openxmlformats.org/officeDocument/2006/relationships/image" Target="../media/image33.png"/><Relationship Id="rId12"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2.jpeg"/><Relationship Id="rId11" Type="http://schemas.microsoft.com/office/2007/relationships/hdphoto" Target="../media/hdphoto2.wdp"/><Relationship Id="rId5" Type="http://schemas.microsoft.com/office/2007/relationships/hdphoto" Target="../media/hdphoto1.wdp"/><Relationship Id="rId15" Type="http://schemas.openxmlformats.org/officeDocument/2006/relationships/image" Target="../media/image40.emf"/><Relationship Id="rId10" Type="http://schemas.openxmlformats.org/officeDocument/2006/relationships/image" Target="../media/image36.jpe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hyperlink" Target="http://35.166.246.2:3000/d/pfWIFAgik/ibm-db2-event-store-weather-prediction-model?orgId=1" TargetMode="External"/><Relationship Id="rId13" Type="http://schemas.openxmlformats.org/officeDocument/2006/relationships/image" Target="../media/image48.tiff"/><Relationship Id="rId3" Type="http://schemas.openxmlformats.org/officeDocument/2006/relationships/hyperlink" Target="https://leader.mesos/#/services/overview?_k=ryiay0" TargetMode="External"/><Relationship Id="rId7" Type="http://schemas.openxmlformats.org/officeDocument/2006/relationships/image" Target="../media/image44.tiff"/><Relationship Id="rId12" Type="http://schemas.openxmlformats.org/officeDocument/2006/relationships/image" Target="../media/image47.tiff"/><Relationship Id="rId2" Type="http://schemas.openxmlformats.org/officeDocument/2006/relationships/notesSlide" Target="../notesSlides/notesSlide12.xml"/><Relationship Id="rId1" Type="http://schemas.openxmlformats.org/officeDocument/2006/relationships/slideLayout" Target="../slideLayouts/slideLayout30.xml"/><Relationship Id="rId6" Type="http://schemas.openxmlformats.org/officeDocument/2006/relationships/hyperlink" Target="https://35.166.246.2/eventstore" TargetMode="External"/><Relationship Id="rId11" Type="http://schemas.openxmlformats.org/officeDocument/2006/relationships/image" Target="../media/image46.tiff"/><Relationship Id="rId5" Type="http://schemas.openxmlformats.org/officeDocument/2006/relationships/image" Target="../media/image43.tiff"/><Relationship Id="rId15" Type="http://schemas.openxmlformats.org/officeDocument/2006/relationships/image" Target="../media/image50.png"/><Relationship Id="rId10" Type="http://schemas.openxmlformats.org/officeDocument/2006/relationships/hyperlink" Target="https://35.166.246.2/#/notebook/jupyter/Think2018/Weather" TargetMode="External"/><Relationship Id="rId4" Type="http://schemas.openxmlformats.org/officeDocument/2006/relationships/image" Target="../media/image42.tiff"/><Relationship Id="rId9" Type="http://schemas.openxmlformats.org/officeDocument/2006/relationships/image" Target="../media/image45.tiff"/><Relationship Id="rId14" Type="http://schemas.openxmlformats.org/officeDocument/2006/relationships/image" Target="../media/image49.pn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github.com/IBMProjectEventStore/db2eventstore-kafka" TargetMode="External"/><Relationship Id="rId7" Type="http://schemas.openxmlformats.org/officeDocument/2006/relationships/image" Target="../media/image34.emf"/><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hyperlink" Target="https://github.com/lightbend/fdp-killrweather-event-store" TargetMode="External"/><Relationship Id="rId5" Type="http://schemas.openxmlformats.org/officeDocument/2006/relationships/hyperlink" Target="https://github.com/IBMProjectEventStore/db2eventstore-grafana" TargetMode="External"/><Relationship Id="rId4" Type="http://schemas.openxmlformats.org/officeDocument/2006/relationships/hyperlink" Target="https://github.com/IBMStreams/streamsx.eventstore" TargetMode="External"/><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hyperlink" Target="http://35.166.246.2:3000/d/pfWIFAgik/ibm-db2-event-store-weather-prediction-model?orgId=1" TargetMode="External"/><Relationship Id="rId13" Type="http://schemas.openxmlformats.org/officeDocument/2006/relationships/image" Target="../media/image48.tiff"/><Relationship Id="rId3" Type="http://schemas.openxmlformats.org/officeDocument/2006/relationships/hyperlink" Target="https://leader.mesos/#/services/overview?_k=ryiay0" TargetMode="External"/><Relationship Id="rId7" Type="http://schemas.openxmlformats.org/officeDocument/2006/relationships/image" Target="../media/image44.tiff"/><Relationship Id="rId12" Type="http://schemas.openxmlformats.org/officeDocument/2006/relationships/image" Target="../media/image47.tiff"/><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hyperlink" Target="https://35.166.246.2/eventstore" TargetMode="External"/><Relationship Id="rId11" Type="http://schemas.openxmlformats.org/officeDocument/2006/relationships/image" Target="../media/image46.tiff"/><Relationship Id="rId5" Type="http://schemas.openxmlformats.org/officeDocument/2006/relationships/image" Target="../media/image43.tiff"/><Relationship Id="rId15" Type="http://schemas.openxmlformats.org/officeDocument/2006/relationships/image" Target="../media/image50.png"/><Relationship Id="rId10" Type="http://schemas.openxmlformats.org/officeDocument/2006/relationships/hyperlink" Target="https://35.166.246.2/#/notebook/jupyter/Think2018/Weather" TargetMode="External"/><Relationship Id="rId4" Type="http://schemas.openxmlformats.org/officeDocument/2006/relationships/image" Target="../media/image42.tiff"/><Relationship Id="rId9" Type="http://schemas.openxmlformats.org/officeDocument/2006/relationships/image" Target="../media/image45.tiff"/><Relationship Id="rId1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www.ibm.biz/eventstore" TargetMode="External"/><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33.xml"/><Relationship Id="rId6" Type="http://schemas.openxmlformats.org/officeDocument/2006/relationships/image" Target="../media/image30.png"/><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948E718-4A09-7546-97B9-65B0AF35B6D9}"/>
              </a:ext>
            </a:extLst>
          </p:cNvPr>
          <p:cNvPicPr>
            <a:picLocks noChangeAspect="1"/>
          </p:cNvPicPr>
          <p:nvPr/>
        </p:nvPicPr>
        <p:blipFill>
          <a:blip r:embed="rId2"/>
          <a:stretch>
            <a:fillRect/>
          </a:stretch>
        </p:blipFill>
        <p:spPr>
          <a:xfrm>
            <a:off x="0" y="285750"/>
            <a:ext cx="9144000" cy="4572000"/>
          </a:xfrm>
          <a:prstGeom prst="rect">
            <a:avLst/>
          </a:prstGeom>
        </p:spPr>
      </p:pic>
    </p:spTree>
    <p:extLst>
      <p:ext uri="{BB962C8B-B14F-4D97-AF65-F5344CB8AC3E}">
        <p14:creationId xmlns:p14="http://schemas.microsoft.com/office/powerpoint/2010/main" val="830491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D446173-A054-4F5D-AE46-223E827B8BD3}"/>
              </a:ext>
            </a:extLst>
          </p:cNvPr>
          <p:cNvSpPr>
            <a:spLocks noGrp="1"/>
          </p:cNvSpPr>
          <p:nvPr>
            <p:ph type="title"/>
          </p:nvPr>
        </p:nvSpPr>
        <p:spPr/>
        <p:txBody>
          <a:bodyPr/>
          <a:lstStyle/>
          <a:p>
            <a:r>
              <a:rPr lang="en-US" dirty="0"/>
              <a:t>Events vs. Transactions</a:t>
            </a:r>
          </a:p>
        </p:txBody>
      </p:sp>
      <p:sp>
        <p:nvSpPr>
          <p:cNvPr id="6" name="Text Placeholder 5"/>
          <p:cNvSpPr>
            <a:spLocks noGrp="1"/>
          </p:cNvSpPr>
          <p:nvPr>
            <p:ph sz="quarter" idx="12"/>
          </p:nvPr>
        </p:nvSpPr>
        <p:spPr>
          <a:xfrm>
            <a:off x="229732" y="1093808"/>
            <a:ext cx="4412039" cy="3589319"/>
          </a:xfrm>
        </p:spPr>
        <p:txBody>
          <a:bodyPr/>
          <a:lstStyle/>
          <a:p>
            <a:r>
              <a:rPr lang="en-US" sz="2100" b="1" dirty="0">
                <a:solidFill>
                  <a:schemeClr val="accent6">
                    <a:lumMod val="40000"/>
                    <a:lumOff val="60000"/>
                  </a:schemeClr>
                </a:solidFill>
              </a:rPr>
              <a:t>Transactions</a:t>
            </a:r>
            <a:endParaRPr lang="en-US" sz="1500" b="1" dirty="0">
              <a:solidFill>
                <a:schemeClr val="accent6">
                  <a:lumMod val="40000"/>
                  <a:lumOff val="60000"/>
                </a:schemeClr>
              </a:solidFill>
            </a:endParaRPr>
          </a:p>
          <a:p>
            <a:pPr>
              <a:spcBef>
                <a:spcPts val="450"/>
              </a:spcBef>
            </a:pPr>
            <a:r>
              <a:rPr lang="en-US" sz="1500" dirty="0"/>
              <a:t>Transactions are made up of on or more events that within the context of an application change state of that application</a:t>
            </a:r>
          </a:p>
          <a:p>
            <a:r>
              <a:rPr lang="en-US" sz="1500" dirty="0"/>
              <a:t>Transactional systems use database schema’s </a:t>
            </a:r>
            <a:br>
              <a:rPr lang="en-US" sz="1500" dirty="0"/>
            </a:br>
            <a:r>
              <a:rPr lang="en-US" sz="1500" dirty="0"/>
              <a:t>to define context and insert / update / deletes </a:t>
            </a:r>
            <a:br>
              <a:rPr lang="en-US" sz="1500" dirty="0"/>
            </a:br>
            <a:r>
              <a:rPr lang="en-US" sz="1500" dirty="0"/>
              <a:t>to define change of state</a:t>
            </a:r>
          </a:p>
          <a:p>
            <a:r>
              <a:rPr lang="en-US" sz="2100" b="1" dirty="0">
                <a:solidFill>
                  <a:schemeClr val="accent6">
                    <a:lumMod val="40000"/>
                    <a:lumOff val="60000"/>
                  </a:schemeClr>
                </a:solidFill>
              </a:rPr>
              <a:t>Events</a:t>
            </a:r>
          </a:p>
          <a:p>
            <a:pPr>
              <a:spcBef>
                <a:spcPts val="450"/>
              </a:spcBef>
            </a:pPr>
            <a:r>
              <a:rPr lang="en-US" sz="1500" dirty="0"/>
              <a:t>Events are simply a record of something happening</a:t>
            </a:r>
          </a:p>
          <a:p>
            <a:r>
              <a:rPr lang="en-US" sz="1500" dirty="0"/>
              <a:t>In Event systems they are simply logged and left up to the application to determine state</a:t>
            </a:r>
          </a:p>
          <a:p>
            <a:endParaRPr lang="en-US" sz="1500" dirty="0"/>
          </a:p>
        </p:txBody>
      </p:sp>
      <p:grpSp>
        <p:nvGrpSpPr>
          <p:cNvPr id="21" name="Group 20">
            <a:extLst>
              <a:ext uri="{FF2B5EF4-FFF2-40B4-BE49-F238E27FC236}">
                <a16:creationId xmlns:a16="http://schemas.microsoft.com/office/drawing/2014/main" id="{AE4B6ECB-D52D-4590-B119-8C2218D1C26C}"/>
              </a:ext>
            </a:extLst>
          </p:cNvPr>
          <p:cNvGrpSpPr/>
          <p:nvPr/>
        </p:nvGrpSpPr>
        <p:grpSpPr>
          <a:xfrm>
            <a:off x="6422081" y="1130884"/>
            <a:ext cx="870648" cy="3552242"/>
            <a:chOff x="6399133" y="1507846"/>
            <a:chExt cx="914162" cy="3729780"/>
          </a:xfrm>
          <a:solidFill>
            <a:schemeClr val="bg2">
              <a:lumMod val="20000"/>
              <a:lumOff val="80000"/>
            </a:schemeClr>
          </a:solidFill>
        </p:grpSpPr>
        <p:pic>
          <p:nvPicPr>
            <p:cNvPr id="7" name="Picture 187" descr="SP_Picto_Black_3Is_Instrumen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9133" y="1507846"/>
              <a:ext cx="914162" cy="914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188" descr="SP_Picto_Black_3Is_Interconnect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9133" y="2915655"/>
              <a:ext cx="914162" cy="914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Picture 189" descr="SP_Picto_Black_3Is_Intellig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9133" y="4323464"/>
              <a:ext cx="914162" cy="914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a:extLst>
              <a:ext uri="{FF2B5EF4-FFF2-40B4-BE49-F238E27FC236}">
                <a16:creationId xmlns:a16="http://schemas.microsoft.com/office/drawing/2014/main" id="{D34DAD30-8009-44D8-93D3-6C03972F8E6D}"/>
              </a:ext>
            </a:extLst>
          </p:cNvPr>
          <p:cNvSpPr>
            <a:spLocks noGrp="1"/>
          </p:cNvSpPr>
          <p:nvPr>
            <p:ph type="sldNum" sz="quarter" idx="10"/>
          </p:nvPr>
        </p:nvSpPr>
        <p:spPr/>
        <p:txBody>
          <a:bodyPr/>
          <a:lstStyle/>
          <a:p>
            <a:fld id="{D0BE6F14-FF48-0F4F-A8AA-2E3F25371E4A}" type="slidenum">
              <a:rPr lang="en-US" smtClean="0"/>
              <a:pPr/>
              <a:t>10</a:t>
            </a:fld>
            <a:endParaRPr lang="en-US"/>
          </a:p>
        </p:txBody>
      </p:sp>
      <p:sp>
        <p:nvSpPr>
          <p:cNvPr id="11" name="Footer Placeholder 22">
            <a:extLst>
              <a:ext uri="{FF2B5EF4-FFF2-40B4-BE49-F238E27FC236}">
                <a16:creationId xmlns:a16="http://schemas.microsoft.com/office/drawing/2014/main" id="{4411FE10-DB80-E44A-836D-58A0435191DD}"/>
              </a:ext>
            </a:extLst>
          </p:cNvPr>
          <p:cNvSpPr txBox="1">
            <a:spLocks/>
          </p:cNvSpPr>
          <p:nvPr/>
        </p:nvSpPr>
        <p:spPr>
          <a:xfrm>
            <a:off x="7085478" y="4787900"/>
            <a:ext cx="1828732"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IBM Community Day / Oct. 11, 2018 / © 2018 IBM Corporation</a:t>
            </a:r>
          </a:p>
        </p:txBody>
      </p:sp>
    </p:spTree>
    <p:extLst>
      <p:ext uri="{BB962C8B-B14F-4D97-AF65-F5344CB8AC3E}">
        <p14:creationId xmlns:p14="http://schemas.microsoft.com/office/powerpoint/2010/main" val="2087914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23">
            <a:extLst>
              <a:ext uri="{FF2B5EF4-FFF2-40B4-BE49-F238E27FC236}">
                <a16:creationId xmlns:a16="http://schemas.microsoft.com/office/drawing/2014/main" id="{078F47ED-7082-4AC0-864F-DF2BF42DBEF4}"/>
              </a:ext>
            </a:extLst>
          </p:cNvPr>
          <p:cNvPicPr>
            <a:picLocks noGrp="1" noChangeAspect="1"/>
          </p:cNvPicPr>
          <p:nvPr>
            <p:ph sz="quarter" idx="13"/>
          </p:nvPr>
        </p:nvPicPr>
        <p:blipFill>
          <a:blip r:embed="rId2"/>
          <a:stretch>
            <a:fillRect/>
          </a:stretch>
        </p:blipFill>
        <p:spPr>
          <a:xfrm>
            <a:off x="3920791" y="1162050"/>
            <a:ext cx="4993481" cy="3328988"/>
          </a:xfrm>
          <a:solidFill>
            <a:schemeClr val="bg2">
              <a:lumMod val="20000"/>
              <a:lumOff val="80000"/>
            </a:schemeClr>
          </a:solidFill>
        </p:spPr>
      </p:pic>
      <p:sp>
        <p:nvSpPr>
          <p:cNvPr id="13" name="Title 12">
            <a:extLst>
              <a:ext uri="{FF2B5EF4-FFF2-40B4-BE49-F238E27FC236}">
                <a16:creationId xmlns:a16="http://schemas.microsoft.com/office/drawing/2014/main" id="{A8803E2A-59E4-419A-85EE-89D944F0996F}"/>
              </a:ext>
            </a:extLst>
          </p:cNvPr>
          <p:cNvSpPr>
            <a:spLocks noGrp="1"/>
          </p:cNvSpPr>
          <p:nvPr>
            <p:ph type="title"/>
          </p:nvPr>
        </p:nvSpPr>
        <p:spPr/>
        <p:txBody>
          <a:bodyPr/>
          <a:lstStyle/>
          <a:p>
            <a:r>
              <a:rPr lang="en-AU" dirty="0"/>
              <a:t>Perishable Insights: </a:t>
            </a:r>
            <a:br>
              <a:rPr lang="en-AU" dirty="0"/>
            </a:br>
            <a:r>
              <a:rPr lang="en-AU" dirty="0"/>
              <a:t>Insights That Are Actionable</a:t>
            </a:r>
            <a:endParaRPr lang="en-US" dirty="0"/>
          </a:p>
        </p:txBody>
      </p:sp>
      <p:sp>
        <p:nvSpPr>
          <p:cNvPr id="25" name="Text Placeholder 24">
            <a:extLst>
              <a:ext uri="{FF2B5EF4-FFF2-40B4-BE49-F238E27FC236}">
                <a16:creationId xmlns:a16="http://schemas.microsoft.com/office/drawing/2014/main" id="{441A6738-3188-4BED-8C5B-8F2D511F644F}"/>
              </a:ext>
            </a:extLst>
          </p:cNvPr>
          <p:cNvSpPr>
            <a:spLocks noGrp="1"/>
          </p:cNvSpPr>
          <p:nvPr>
            <p:ph type="body" sz="quarter" idx="12"/>
          </p:nvPr>
        </p:nvSpPr>
        <p:spPr>
          <a:xfrm>
            <a:off x="229732" y="1116490"/>
            <a:ext cx="3146957" cy="3454400"/>
          </a:xfrm>
        </p:spPr>
        <p:txBody>
          <a:bodyPr/>
          <a:lstStyle/>
          <a:p>
            <a:r>
              <a:rPr lang="en-US" sz="1350" dirty="0"/>
              <a:t>Being able to act on insights in </a:t>
            </a:r>
            <a:br>
              <a:rPr lang="en-US" sz="1350" dirty="0"/>
            </a:br>
            <a:r>
              <a:rPr lang="en-US" sz="1350" dirty="0"/>
              <a:t>real-time can provide maximum differentiation and value to businesses</a:t>
            </a:r>
          </a:p>
          <a:p>
            <a:r>
              <a:rPr lang="en-US" sz="1350" dirty="0"/>
              <a:t>To act on real time events, businesses need an Application Architecture that can ingest, analyze and act upon events as they happen in sub-second to seconds response time</a:t>
            </a:r>
          </a:p>
          <a:p>
            <a:r>
              <a:rPr lang="en-US" sz="1350" dirty="0"/>
              <a:t>Machine Learning combined with Reactive Programing frame works enable insights to be actioned automatically and stay current </a:t>
            </a:r>
            <a:br>
              <a:rPr lang="en-US" sz="1350" dirty="0"/>
            </a:br>
            <a:r>
              <a:rPr lang="en-US" sz="1350" dirty="0"/>
              <a:t>so business can react to events </a:t>
            </a:r>
            <a:br>
              <a:rPr lang="en-US" sz="1350" dirty="0"/>
            </a:br>
            <a:r>
              <a:rPr lang="en-US" sz="1350" dirty="0"/>
              <a:t>in sub-second timer frames</a:t>
            </a:r>
          </a:p>
          <a:p>
            <a:endParaRPr lang="en-US" sz="1350" dirty="0"/>
          </a:p>
          <a:p>
            <a:endParaRPr lang="en-US" sz="1350" dirty="0"/>
          </a:p>
        </p:txBody>
      </p:sp>
      <p:sp>
        <p:nvSpPr>
          <p:cNvPr id="29" name="Rectangle 96">
            <a:extLst>
              <a:ext uri="{FF2B5EF4-FFF2-40B4-BE49-F238E27FC236}">
                <a16:creationId xmlns:a16="http://schemas.microsoft.com/office/drawing/2014/main" id="{8CE38D12-D296-4C70-8ECA-AD2E2B1458AE}"/>
              </a:ext>
            </a:extLst>
          </p:cNvPr>
          <p:cNvSpPr>
            <a:spLocks noChangeArrowheads="1"/>
          </p:cNvSpPr>
          <p:nvPr/>
        </p:nvSpPr>
        <p:spPr bwMode="auto">
          <a:xfrm>
            <a:off x="7000552" y="186851"/>
            <a:ext cx="1913720" cy="48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4520" rIns="91416" bIns="34520" anchor="t" anchorCtr="0"/>
          <a:lstStyle>
            <a:lvl1pPr marL="400050" indent="-400050">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indent="0"/>
            <a:r>
              <a:rPr lang="en-US" altLang="en-US" sz="600" dirty="0">
                <a:latin typeface="+mn-lt"/>
              </a:rPr>
              <a:t>Source: Forrester Perishable Insights-Stop Wasting Money on Unactionable Insights Report 2016</a:t>
            </a:r>
          </a:p>
        </p:txBody>
      </p:sp>
      <p:sp>
        <p:nvSpPr>
          <p:cNvPr id="2" name="Slide Number Placeholder 1">
            <a:extLst>
              <a:ext uri="{FF2B5EF4-FFF2-40B4-BE49-F238E27FC236}">
                <a16:creationId xmlns:a16="http://schemas.microsoft.com/office/drawing/2014/main" id="{78077CCE-E5B3-4CF8-99B4-EF11A0972324}"/>
              </a:ext>
            </a:extLst>
          </p:cNvPr>
          <p:cNvSpPr>
            <a:spLocks noGrp="1"/>
          </p:cNvSpPr>
          <p:nvPr>
            <p:ph type="sldNum" sz="quarter" idx="10"/>
          </p:nvPr>
        </p:nvSpPr>
        <p:spPr/>
        <p:txBody>
          <a:bodyPr/>
          <a:lstStyle/>
          <a:p>
            <a:fld id="{D0BE6F14-FF48-0F4F-A8AA-2E3F25371E4A}" type="slidenum">
              <a:rPr lang="en-US" smtClean="0"/>
              <a:pPr/>
              <a:t>11</a:t>
            </a:fld>
            <a:endParaRPr lang="en-US"/>
          </a:p>
        </p:txBody>
      </p:sp>
      <p:sp>
        <p:nvSpPr>
          <p:cNvPr id="8" name="Footer Placeholder 22">
            <a:extLst>
              <a:ext uri="{FF2B5EF4-FFF2-40B4-BE49-F238E27FC236}">
                <a16:creationId xmlns:a16="http://schemas.microsoft.com/office/drawing/2014/main" id="{33D1573B-1153-E64B-9FCE-D60238DB1DA6}"/>
              </a:ext>
            </a:extLst>
          </p:cNvPr>
          <p:cNvSpPr txBox="1">
            <a:spLocks/>
          </p:cNvSpPr>
          <p:nvPr/>
        </p:nvSpPr>
        <p:spPr>
          <a:xfrm>
            <a:off x="7085478" y="4787900"/>
            <a:ext cx="1828732"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IBM Community Day / Oct. 11, 2018 / © 2018 IBM Corporation</a:t>
            </a:r>
          </a:p>
        </p:txBody>
      </p:sp>
    </p:spTree>
    <p:extLst>
      <p:ext uri="{BB962C8B-B14F-4D97-AF65-F5344CB8AC3E}">
        <p14:creationId xmlns:p14="http://schemas.microsoft.com/office/powerpoint/2010/main" val="115996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B55B0B-C41B-44CA-8A58-D56A1C223449}"/>
              </a:ext>
            </a:extLst>
          </p:cNvPr>
          <p:cNvSpPr/>
          <p:nvPr/>
        </p:nvSpPr>
        <p:spPr>
          <a:xfrm>
            <a:off x="4440476" y="-7700"/>
            <a:ext cx="4703523" cy="5143500"/>
          </a:xfrm>
          <a:prstGeom prst="rect">
            <a:avLst/>
          </a:prstGeom>
          <a:solidFill>
            <a:schemeClr val="bg2">
              <a:lumMod val="20000"/>
              <a:lumOff val="80000"/>
            </a:schemeClr>
          </a:solidFill>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6" name="Title 5">
            <a:extLst>
              <a:ext uri="{FF2B5EF4-FFF2-40B4-BE49-F238E27FC236}">
                <a16:creationId xmlns:a16="http://schemas.microsoft.com/office/drawing/2014/main" id="{BA70D7F7-3133-4758-AED6-09CA97A7A083}"/>
              </a:ext>
            </a:extLst>
          </p:cNvPr>
          <p:cNvSpPr>
            <a:spLocks noGrp="1"/>
          </p:cNvSpPr>
          <p:nvPr>
            <p:ph type="title"/>
          </p:nvPr>
        </p:nvSpPr>
        <p:spPr>
          <a:xfrm>
            <a:off x="229733" y="201168"/>
            <a:ext cx="2670301" cy="895024"/>
          </a:xfrm>
        </p:spPr>
        <p:txBody>
          <a:bodyPr/>
          <a:lstStyle/>
          <a:p>
            <a:r>
              <a:rPr lang="en-US" dirty="0"/>
              <a:t>Achieving Actionable Insight</a:t>
            </a:r>
            <a:br>
              <a:rPr lang="en-US" dirty="0"/>
            </a:br>
            <a:endParaRPr lang="en-US" dirty="0"/>
          </a:p>
        </p:txBody>
      </p:sp>
      <p:sp>
        <p:nvSpPr>
          <p:cNvPr id="3" name="Text Placeholder 2">
            <a:extLst>
              <a:ext uri="{FF2B5EF4-FFF2-40B4-BE49-F238E27FC236}">
                <a16:creationId xmlns:a16="http://schemas.microsoft.com/office/drawing/2014/main" id="{DBD030A1-8871-E24D-8E02-40D3CEABDFB2}"/>
              </a:ext>
            </a:extLst>
          </p:cNvPr>
          <p:cNvSpPr>
            <a:spLocks noGrp="1"/>
          </p:cNvSpPr>
          <p:nvPr>
            <p:ph type="body" sz="quarter" idx="12"/>
          </p:nvPr>
        </p:nvSpPr>
        <p:spPr>
          <a:xfrm>
            <a:off x="229733" y="1097282"/>
            <a:ext cx="3149740" cy="3501445"/>
          </a:xfrm>
        </p:spPr>
        <p:txBody>
          <a:bodyPr/>
          <a:lstStyle/>
          <a:p>
            <a:pPr marL="0" lvl="2" indent="0">
              <a:buNone/>
            </a:pPr>
            <a:r>
              <a:rPr lang="en-US" sz="1800" b="1" dirty="0">
                <a:solidFill>
                  <a:schemeClr val="accent6">
                    <a:lumMod val="40000"/>
                    <a:lumOff val="60000"/>
                  </a:schemeClr>
                </a:solidFill>
              </a:rPr>
              <a:t>Speed of Business Analysis and Processing</a:t>
            </a:r>
          </a:p>
          <a:p>
            <a:pPr marL="0" lvl="2" indent="0">
              <a:buNone/>
            </a:pPr>
            <a:r>
              <a:rPr lang="en-US" sz="1800" b="1" dirty="0">
                <a:solidFill>
                  <a:schemeClr val="accent6">
                    <a:lumMod val="40000"/>
                    <a:lumOff val="60000"/>
                  </a:schemeClr>
                </a:solidFill>
              </a:rPr>
              <a:t>Self Learning Analytics</a:t>
            </a:r>
          </a:p>
          <a:p>
            <a:pPr marL="0" lvl="2" indent="0">
              <a:buNone/>
            </a:pPr>
            <a:r>
              <a:rPr lang="en-US" sz="1800" b="1" dirty="0">
                <a:solidFill>
                  <a:schemeClr val="accent6">
                    <a:lumMod val="40000"/>
                    <a:lumOff val="60000"/>
                  </a:schemeClr>
                </a:solidFill>
              </a:rPr>
              <a:t>Elastically Scalable Application Platform</a:t>
            </a:r>
          </a:p>
          <a:p>
            <a:pPr marL="0" lvl="2" indent="0">
              <a:buNone/>
            </a:pPr>
            <a:r>
              <a:rPr lang="en-US" sz="1800" b="1" dirty="0">
                <a:solidFill>
                  <a:schemeClr val="accent6">
                    <a:lumMod val="40000"/>
                    <a:lumOff val="60000"/>
                  </a:schemeClr>
                </a:solidFill>
              </a:rPr>
              <a:t>Zero Latency Hybrid Data Platform</a:t>
            </a:r>
          </a:p>
        </p:txBody>
      </p:sp>
      <p:grpSp>
        <p:nvGrpSpPr>
          <p:cNvPr id="4" name="Group 3">
            <a:extLst>
              <a:ext uri="{FF2B5EF4-FFF2-40B4-BE49-F238E27FC236}">
                <a16:creationId xmlns:a16="http://schemas.microsoft.com/office/drawing/2014/main" id="{13C00BCF-3EEF-486B-B45F-48DC3EE20F19}"/>
              </a:ext>
            </a:extLst>
          </p:cNvPr>
          <p:cNvGrpSpPr/>
          <p:nvPr/>
        </p:nvGrpSpPr>
        <p:grpSpPr>
          <a:xfrm>
            <a:off x="4689858" y="514220"/>
            <a:ext cx="3987788" cy="4103381"/>
            <a:chOff x="6942089" y="1456811"/>
            <a:chExt cx="4454197" cy="4583310"/>
          </a:xfrm>
        </p:grpSpPr>
        <p:pic>
          <p:nvPicPr>
            <p:cNvPr id="53" name="Picture 52">
              <a:extLst>
                <a:ext uri="{FF2B5EF4-FFF2-40B4-BE49-F238E27FC236}">
                  <a16:creationId xmlns:a16="http://schemas.microsoft.com/office/drawing/2014/main" id="{DC68D615-8F7E-44CC-A267-B6A44C8BA448}"/>
                </a:ext>
              </a:extLst>
            </p:cNvPr>
            <p:cNvPicPr>
              <a:picLocks noChangeAspect="1"/>
            </p:cNvPicPr>
            <p:nvPr/>
          </p:nvPicPr>
          <p:blipFill>
            <a:blip r:embed="rId3"/>
            <a:stretch>
              <a:fillRect/>
            </a:stretch>
          </p:blipFill>
          <p:spPr>
            <a:xfrm>
              <a:off x="10359677" y="3021510"/>
              <a:ext cx="1003942" cy="802518"/>
            </a:xfrm>
            <a:prstGeom prst="rect">
              <a:avLst/>
            </a:prstGeom>
          </p:spPr>
        </p:pic>
        <p:sp>
          <p:nvSpPr>
            <p:cNvPr id="45" name="TextBox 44">
              <a:extLst>
                <a:ext uri="{FF2B5EF4-FFF2-40B4-BE49-F238E27FC236}">
                  <a16:creationId xmlns:a16="http://schemas.microsoft.com/office/drawing/2014/main" id="{1722A4FB-56C3-AA47-94D9-B56CE8B04D83}"/>
                </a:ext>
              </a:extLst>
            </p:cNvPr>
            <p:cNvSpPr txBox="1"/>
            <p:nvPr/>
          </p:nvSpPr>
          <p:spPr>
            <a:xfrm>
              <a:off x="8344504" y="5813230"/>
              <a:ext cx="1133738" cy="226891"/>
            </a:xfrm>
            <a:prstGeom prst="rect">
              <a:avLst/>
            </a:prstGeom>
            <a:noFill/>
          </p:spPr>
          <p:txBody>
            <a:bodyPr wrap="none" rtlCol="0">
              <a:spAutoFit/>
            </a:bodyPr>
            <a:lstStyle/>
            <a:p>
              <a:pPr algn="ctr">
                <a:lnSpc>
                  <a:spcPct val="90000"/>
                </a:lnSpc>
              </a:pPr>
              <a:r>
                <a:rPr lang="en-US" sz="800" b="1" dirty="0"/>
                <a:t>Real Time Insight</a:t>
              </a:r>
            </a:p>
          </p:txBody>
        </p:sp>
        <p:sp>
          <p:nvSpPr>
            <p:cNvPr id="46" name="TextBox 45">
              <a:extLst>
                <a:ext uri="{FF2B5EF4-FFF2-40B4-BE49-F238E27FC236}">
                  <a16:creationId xmlns:a16="http://schemas.microsoft.com/office/drawing/2014/main" id="{CC0EFEE6-E130-8144-9865-DD3EF21B12FD}"/>
                </a:ext>
              </a:extLst>
            </p:cNvPr>
            <p:cNvSpPr txBox="1"/>
            <p:nvPr/>
          </p:nvSpPr>
          <p:spPr>
            <a:xfrm>
              <a:off x="9516766" y="4543128"/>
              <a:ext cx="678954" cy="350649"/>
            </a:xfrm>
            <a:prstGeom prst="rect">
              <a:avLst/>
            </a:prstGeom>
            <a:noFill/>
          </p:spPr>
          <p:txBody>
            <a:bodyPr wrap="none" rtlCol="0">
              <a:spAutoFit/>
            </a:bodyPr>
            <a:lstStyle/>
            <a:p>
              <a:pPr algn="ctr">
                <a:lnSpc>
                  <a:spcPct val="90000"/>
                </a:lnSpc>
              </a:pPr>
              <a:r>
                <a:rPr lang="en-US" sz="800" b="1" dirty="0"/>
                <a:t>Machine </a:t>
              </a:r>
            </a:p>
            <a:p>
              <a:pPr algn="ctr">
                <a:lnSpc>
                  <a:spcPct val="90000"/>
                </a:lnSpc>
              </a:pPr>
              <a:r>
                <a:rPr lang="en-US" sz="800" b="1" dirty="0"/>
                <a:t>Learning</a:t>
              </a:r>
            </a:p>
          </p:txBody>
        </p:sp>
        <p:sp>
          <p:nvSpPr>
            <p:cNvPr id="47" name="TextBox 46">
              <a:extLst>
                <a:ext uri="{FF2B5EF4-FFF2-40B4-BE49-F238E27FC236}">
                  <a16:creationId xmlns:a16="http://schemas.microsoft.com/office/drawing/2014/main" id="{C8E7B135-4C7A-A146-860C-F00EF31CDB6D}"/>
                </a:ext>
              </a:extLst>
            </p:cNvPr>
            <p:cNvSpPr txBox="1"/>
            <p:nvPr/>
          </p:nvSpPr>
          <p:spPr>
            <a:xfrm>
              <a:off x="10327006" y="3963964"/>
              <a:ext cx="1069280" cy="474408"/>
            </a:xfrm>
            <a:prstGeom prst="rect">
              <a:avLst/>
            </a:prstGeom>
            <a:noFill/>
          </p:spPr>
          <p:txBody>
            <a:bodyPr wrap="none" rtlCol="0">
              <a:spAutoFit/>
            </a:bodyPr>
            <a:lstStyle/>
            <a:p>
              <a:pPr algn="ctr">
                <a:lnSpc>
                  <a:spcPct val="90000"/>
                </a:lnSpc>
              </a:pPr>
              <a:r>
                <a:rPr lang="en-US" sz="800" b="1" dirty="0"/>
                <a:t>High Speed</a:t>
              </a:r>
            </a:p>
            <a:p>
              <a:pPr algn="ctr">
                <a:lnSpc>
                  <a:spcPct val="90000"/>
                </a:lnSpc>
              </a:pPr>
              <a:r>
                <a:rPr lang="en-US" sz="800" b="1" dirty="0"/>
                <a:t>Trans-Analytical</a:t>
              </a:r>
            </a:p>
            <a:p>
              <a:pPr algn="ctr">
                <a:lnSpc>
                  <a:spcPct val="90000"/>
                </a:lnSpc>
              </a:pPr>
              <a:r>
                <a:rPr lang="en-US" sz="800" b="1" dirty="0"/>
                <a:t>Database</a:t>
              </a:r>
            </a:p>
          </p:txBody>
        </p:sp>
        <p:sp>
          <p:nvSpPr>
            <p:cNvPr id="59" name="TextBox 58">
              <a:extLst>
                <a:ext uri="{FF2B5EF4-FFF2-40B4-BE49-F238E27FC236}">
                  <a16:creationId xmlns:a16="http://schemas.microsoft.com/office/drawing/2014/main" id="{940A8398-9BF7-DE4D-97A1-38757BADB2F2}"/>
                </a:ext>
              </a:extLst>
            </p:cNvPr>
            <p:cNvSpPr txBox="1"/>
            <p:nvPr/>
          </p:nvSpPr>
          <p:spPr>
            <a:xfrm>
              <a:off x="10359673" y="1483876"/>
              <a:ext cx="1003946" cy="350649"/>
            </a:xfrm>
            <a:prstGeom prst="rect">
              <a:avLst/>
            </a:prstGeom>
            <a:noFill/>
          </p:spPr>
          <p:txBody>
            <a:bodyPr wrap="square" rtlCol="0">
              <a:spAutoFit/>
            </a:bodyPr>
            <a:lstStyle/>
            <a:p>
              <a:pPr algn="ctr">
                <a:lnSpc>
                  <a:spcPct val="90000"/>
                </a:lnSpc>
              </a:pPr>
              <a:r>
                <a:rPr lang="en-US" sz="800" b="1" dirty="0"/>
                <a:t>Monitor and </a:t>
              </a:r>
            </a:p>
            <a:p>
              <a:pPr algn="ctr">
                <a:lnSpc>
                  <a:spcPct val="90000"/>
                </a:lnSpc>
              </a:pPr>
              <a:r>
                <a:rPr lang="en-US" sz="800" b="1" dirty="0"/>
                <a:t>Manage</a:t>
              </a:r>
            </a:p>
          </p:txBody>
        </p:sp>
        <p:grpSp>
          <p:nvGrpSpPr>
            <p:cNvPr id="33" name="Group 32">
              <a:extLst>
                <a:ext uri="{FF2B5EF4-FFF2-40B4-BE49-F238E27FC236}">
                  <a16:creationId xmlns:a16="http://schemas.microsoft.com/office/drawing/2014/main" id="{ED55BC32-B0D9-4DB0-9B58-7C132E3A9AD1}"/>
                </a:ext>
              </a:extLst>
            </p:cNvPr>
            <p:cNvGrpSpPr/>
            <p:nvPr/>
          </p:nvGrpSpPr>
          <p:grpSpPr>
            <a:xfrm>
              <a:off x="6942089" y="2571555"/>
              <a:ext cx="587402" cy="1699254"/>
              <a:chOff x="3402375" y="2611294"/>
              <a:chExt cx="569550" cy="1647610"/>
            </a:xfrm>
          </p:grpSpPr>
          <p:pic>
            <p:nvPicPr>
              <p:cNvPr id="16" name="Picture 15">
                <a:extLst>
                  <a:ext uri="{FF2B5EF4-FFF2-40B4-BE49-F238E27FC236}">
                    <a16:creationId xmlns:a16="http://schemas.microsoft.com/office/drawing/2014/main" id="{FD4B65B9-2F69-41CA-91A6-C4D38572247A}"/>
                  </a:ext>
                </a:extLst>
              </p:cNvPr>
              <p:cNvPicPr>
                <a:picLocks noChangeAspect="1"/>
              </p:cNvPicPr>
              <p:nvPr/>
            </p:nvPicPr>
            <p:blipFill>
              <a:blip r:embed="rId4"/>
              <a:stretch>
                <a:fillRect/>
              </a:stretch>
            </p:blipFill>
            <p:spPr>
              <a:xfrm>
                <a:off x="3402375" y="2611294"/>
                <a:ext cx="569550" cy="373130"/>
              </a:xfrm>
              <a:prstGeom prst="rect">
                <a:avLst/>
              </a:prstGeom>
            </p:spPr>
          </p:pic>
          <p:pic>
            <p:nvPicPr>
              <p:cNvPr id="48" name="Picture 47">
                <a:extLst>
                  <a:ext uri="{FF2B5EF4-FFF2-40B4-BE49-F238E27FC236}">
                    <a16:creationId xmlns:a16="http://schemas.microsoft.com/office/drawing/2014/main" id="{2E4052CB-6CC1-45BD-A30D-F0D7094056CF}"/>
                  </a:ext>
                </a:extLst>
              </p:cNvPr>
              <p:cNvPicPr>
                <a:picLocks noChangeAspect="1"/>
              </p:cNvPicPr>
              <p:nvPr/>
            </p:nvPicPr>
            <p:blipFill>
              <a:blip r:embed="rId4"/>
              <a:stretch>
                <a:fillRect/>
              </a:stretch>
            </p:blipFill>
            <p:spPr>
              <a:xfrm>
                <a:off x="3402375" y="3036121"/>
                <a:ext cx="569550" cy="373130"/>
              </a:xfrm>
              <a:prstGeom prst="rect">
                <a:avLst/>
              </a:prstGeom>
            </p:spPr>
          </p:pic>
          <p:pic>
            <p:nvPicPr>
              <p:cNvPr id="49" name="Picture 48">
                <a:extLst>
                  <a:ext uri="{FF2B5EF4-FFF2-40B4-BE49-F238E27FC236}">
                    <a16:creationId xmlns:a16="http://schemas.microsoft.com/office/drawing/2014/main" id="{1B76F9C4-2918-408C-B1B3-C2CF960AB8B4}"/>
                  </a:ext>
                </a:extLst>
              </p:cNvPr>
              <p:cNvPicPr>
                <a:picLocks noChangeAspect="1"/>
              </p:cNvPicPr>
              <p:nvPr/>
            </p:nvPicPr>
            <p:blipFill>
              <a:blip r:embed="rId4"/>
              <a:stretch>
                <a:fillRect/>
              </a:stretch>
            </p:blipFill>
            <p:spPr>
              <a:xfrm>
                <a:off x="3402375" y="3460948"/>
                <a:ext cx="569550" cy="373130"/>
              </a:xfrm>
              <a:prstGeom prst="rect">
                <a:avLst/>
              </a:prstGeom>
            </p:spPr>
          </p:pic>
          <p:pic>
            <p:nvPicPr>
              <p:cNvPr id="50" name="Picture 49">
                <a:extLst>
                  <a:ext uri="{FF2B5EF4-FFF2-40B4-BE49-F238E27FC236}">
                    <a16:creationId xmlns:a16="http://schemas.microsoft.com/office/drawing/2014/main" id="{A241EEEE-AAFD-4289-80F0-6F0E4CB5A5B1}"/>
                  </a:ext>
                </a:extLst>
              </p:cNvPr>
              <p:cNvPicPr>
                <a:picLocks noChangeAspect="1"/>
              </p:cNvPicPr>
              <p:nvPr/>
            </p:nvPicPr>
            <p:blipFill>
              <a:blip r:embed="rId4"/>
              <a:stretch>
                <a:fillRect/>
              </a:stretch>
            </p:blipFill>
            <p:spPr>
              <a:xfrm>
                <a:off x="3402375" y="3885774"/>
                <a:ext cx="569550" cy="373130"/>
              </a:xfrm>
              <a:prstGeom prst="rect">
                <a:avLst/>
              </a:prstGeom>
            </p:spPr>
          </p:pic>
        </p:grpSp>
        <p:sp>
          <p:nvSpPr>
            <p:cNvPr id="44" name="TextBox 43">
              <a:extLst>
                <a:ext uri="{FF2B5EF4-FFF2-40B4-BE49-F238E27FC236}">
                  <a16:creationId xmlns:a16="http://schemas.microsoft.com/office/drawing/2014/main" id="{E0448ACA-06C5-C942-A5CA-3D6412C19C47}"/>
                </a:ext>
              </a:extLst>
            </p:cNvPr>
            <p:cNvSpPr txBox="1"/>
            <p:nvPr/>
          </p:nvSpPr>
          <p:spPr>
            <a:xfrm>
              <a:off x="8348087" y="3963964"/>
              <a:ext cx="1126575" cy="226891"/>
            </a:xfrm>
            <a:prstGeom prst="rect">
              <a:avLst/>
            </a:prstGeom>
            <a:noFill/>
          </p:spPr>
          <p:txBody>
            <a:bodyPr wrap="none" rtlCol="0">
              <a:spAutoFit/>
            </a:bodyPr>
            <a:lstStyle/>
            <a:p>
              <a:pPr algn="ctr">
                <a:lnSpc>
                  <a:spcPct val="90000"/>
                </a:lnSpc>
              </a:pPr>
              <a:r>
                <a:rPr lang="en-US" sz="800" b="1" dirty="0"/>
                <a:t>Business Process</a:t>
              </a:r>
            </a:p>
          </p:txBody>
        </p:sp>
        <p:pic>
          <p:nvPicPr>
            <p:cNvPr id="19" name="Picture 18">
              <a:extLst>
                <a:ext uri="{FF2B5EF4-FFF2-40B4-BE49-F238E27FC236}">
                  <a16:creationId xmlns:a16="http://schemas.microsoft.com/office/drawing/2014/main" id="{1727B937-998D-456E-A8D5-A0A73C3ED906}"/>
                </a:ext>
              </a:extLst>
            </p:cNvPr>
            <p:cNvPicPr>
              <a:picLocks noChangeAspect="1"/>
            </p:cNvPicPr>
            <p:nvPr/>
          </p:nvPicPr>
          <p:blipFill>
            <a:blip r:embed="rId5"/>
            <a:stretch>
              <a:fillRect/>
            </a:stretch>
          </p:blipFill>
          <p:spPr>
            <a:xfrm>
              <a:off x="8494413" y="2885806"/>
              <a:ext cx="833922" cy="1109814"/>
            </a:xfrm>
            <a:prstGeom prst="rect">
              <a:avLst/>
            </a:prstGeom>
          </p:spPr>
        </p:pic>
        <p:pic>
          <p:nvPicPr>
            <p:cNvPr id="20" name="Picture 19">
              <a:extLst>
                <a:ext uri="{FF2B5EF4-FFF2-40B4-BE49-F238E27FC236}">
                  <a16:creationId xmlns:a16="http://schemas.microsoft.com/office/drawing/2014/main" id="{100639BF-568B-4D14-AA2F-FD8C7228CB97}"/>
                </a:ext>
              </a:extLst>
            </p:cNvPr>
            <p:cNvPicPr>
              <a:picLocks noChangeAspect="1"/>
            </p:cNvPicPr>
            <p:nvPr/>
          </p:nvPicPr>
          <p:blipFill>
            <a:blip r:embed="rId6"/>
            <a:stretch>
              <a:fillRect/>
            </a:stretch>
          </p:blipFill>
          <p:spPr>
            <a:xfrm>
              <a:off x="8551254" y="4960890"/>
              <a:ext cx="720240" cy="781050"/>
            </a:xfrm>
            <a:prstGeom prst="rect">
              <a:avLst/>
            </a:prstGeom>
          </p:spPr>
        </p:pic>
        <p:pic>
          <p:nvPicPr>
            <p:cNvPr id="21" name="Picture 20">
              <a:extLst>
                <a:ext uri="{FF2B5EF4-FFF2-40B4-BE49-F238E27FC236}">
                  <a16:creationId xmlns:a16="http://schemas.microsoft.com/office/drawing/2014/main" id="{AB9C9BF4-3AB6-489A-9289-2D6001DC9FC4}"/>
                </a:ext>
              </a:extLst>
            </p:cNvPr>
            <p:cNvPicPr>
              <a:picLocks noChangeAspect="1"/>
            </p:cNvPicPr>
            <p:nvPr/>
          </p:nvPicPr>
          <p:blipFill>
            <a:blip r:embed="rId7"/>
            <a:stretch>
              <a:fillRect/>
            </a:stretch>
          </p:blipFill>
          <p:spPr>
            <a:xfrm>
              <a:off x="10557640" y="1974447"/>
              <a:ext cx="608012" cy="604794"/>
            </a:xfrm>
            <a:prstGeom prst="rect">
              <a:avLst/>
            </a:prstGeom>
          </p:spPr>
        </p:pic>
        <p:sp>
          <p:nvSpPr>
            <p:cNvPr id="23" name="Oval 22">
              <a:extLst>
                <a:ext uri="{FF2B5EF4-FFF2-40B4-BE49-F238E27FC236}">
                  <a16:creationId xmlns:a16="http://schemas.microsoft.com/office/drawing/2014/main" id="{27568503-E2D8-4D66-AD70-C704A5A875A5}"/>
                </a:ext>
              </a:extLst>
            </p:cNvPr>
            <p:cNvSpPr/>
            <p:nvPr/>
          </p:nvSpPr>
          <p:spPr>
            <a:xfrm>
              <a:off x="8364225" y="1456811"/>
              <a:ext cx="1110805" cy="1110805"/>
            </a:xfrm>
            <a:prstGeom prst="ellipse">
              <a:avLst/>
            </a:prstGeom>
            <a:solidFill>
              <a:schemeClr val="accent2"/>
            </a:solidFill>
          </p:spPr>
          <p:txBody>
            <a:bodyPr wrap="square" lIns="0" tIns="0" rIns="0" bIns="0" rtlCol="0" anchor="ctr">
              <a:noAutofit/>
            </a:bodyPr>
            <a:lstStyle/>
            <a:p>
              <a:pPr algn="ctr"/>
              <a:r>
                <a:rPr lang="en-US" sz="1050">
                  <a:solidFill>
                    <a:srgbClr val="FFFFFF"/>
                  </a:solidFill>
                  <a:cs typeface="Arial"/>
                </a:rPr>
                <a:t>Action</a:t>
              </a:r>
              <a:endParaRPr lang="en-US" sz="1050" dirty="0" err="1">
                <a:solidFill>
                  <a:srgbClr val="FFFFFF"/>
                </a:solidFill>
                <a:cs typeface="Arial"/>
              </a:endParaRPr>
            </a:p>
          </p:txBody>
        </p:sp>
        <p:sp>
          <p:nvSpPr>
            <p:cNvPr id="56" name="AutoShape 96">
              <a:extLst>
                <a:ext uri="{FF2B5EF4-FFF2-40B4-BE49-F238E27FC236}">
                  <a16:creationId xmlns:a16="http://schemas.microsoft.com/office/drawing/2014/main" id="{EEF8BB88-649F-4087-820C-66EA92C247EF}"/>
                </a:ext>
              </a:extLst>
            </p:cNvPr>
            <p:cNvSpPr>
              <a:spLocks noChangeArrowheads="1"/>
            </p:cNvSpPr>
            <p:nvPr/>
          </p:nvSpPr>
          <p:spPr bwMode="auto">
            <a:xfrm rot="5400000">
              <a:off x="7761629" y="3352128"/>
              <a:ext cx="299959" cy="146013"/>
            </a:xfrm>
            <a:prstGeom prst="triangle">
              <a:avLst>
                <a:gd name="adj" fmla="val 50000"/>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1" hangingPunct="1">
                <a:lnSpc>
                  <a:spcPct val="90000"/>
                </a:lnSpc>
                <a:spcBef>
                  <a:spcPct val="50000"/>
                </a:spcBef>
                <a:buFont typeface="Wingdings" charset="2"/>
                <a:buNone/>
              </a:pPr>
              <a:endParaRPr lang="en-US" altLang="en-US" sz="1050">
                <a:solidFill>
                  <a:schemeClr val="bg2"/>
                </a:solidFill>
                <a:latin typeface="+mn-lt"/>
              </a:endParaRPr>
            </a:p>
          </p:txBody>
        </p:sp>
        <p:sp>
          <p:nvSpPr>
            <p:cNvPr id="58" name="AutoShape 96">
              <a:extLst>
                <a:ext uri="{FF2B5EF4-FFF2-40B4-BE49-F238E27FC236}">
                  <a16:creationId xmlns:a16="http://schemas.microsoft.com/office/drawing/2014/main" id="{A3046DF9-8913-427F-83F9-B2BF010F6494}"/>
                </a:ext>
              </a:extLst>
            </p:cNvPr>
            <p:cNvSpPr>
              <a:spLocks noChangeArrowheads="1"/>
            </p:cNvSpPr>
            <p:nvPr/>
          </p:nvSpPr>
          <p:spPr bwMode="auto">
            <a:xfrm>
              <a:off x="8768005" y="2693470"/>
              <a:ext cx="299959" cy="146013"/>
            </a:xfrm>
            <a:prstGeom prst="triangle">
              <a:avLst>
                <a:gd name="adj" fmla="val 50000"/>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1" hangingPunct="1">
                <a:lnSpc>
                  <a:spcPct val="90000"/>
                </a:lnSpc>
                <a:spcBef>
                  <a:spcPct val="50000"/>
                </a:spcBef>
                <a:buFont typeface="Wingdings" charset="2"/>
                <a:buNone/>
              </a:pPr>
              <a:endParaRPr lang="en-US" altLang="en-US" sz="1050">
                <a:solidFill>
                  <a:schemeClr val="bg2"/>
                </a:solidFill>
                <a:latin typeface="+mn-lt"/>
              </a:endParaRPr>
            </a:p>
          </p:txBody>
        </p:sp>
        <p:grpSp>
          <p:nvGrpSpPr>
            <p:cNvPr id="51" name="Group 50">
              <a:extLst>
                <a:ext uri="{FF2B5EF4-FFF2-40B4-BE49-F238E27FC236}">
                  <a16:creationId xmlns:a16="http://schemas.microsoft.com/office/drawing/2014/main" id="{E7D1E54F-C479-45A7-BC97-4AB171C90A97}"/>
                </a:ext>
              </a:extLst>
            </p:cNvPr>
            <p:cNvGrpSpPr/>
            <p:nvPr/>
          </p:nvGrpSpPr>
          <p:grpSpPr>
            <a:xfrm>
              <a:off x="8613667" y="4516316"/>
              <a:ext cx="597092" cy="148573"/>
              <a:chOff x="5796705" y="4279900"/>
              <a:chExt cx="597092" cy="148573"/>
            </a:xfrm>
          </p:grpSpPr>
          <p:sp>
            <p:nvSpPr>
              <p:cNvPr id="61" name="AutoShape 96">
                <a:extLst>
                  <a:ext uri="{FF2B5EF4-FFF2-40B4-BE49-F238E27FC236}">
                    <a16:creationId xmlns:a16="http://schemas.microsoft.com/office/drawing/2014/main" id="{A6F1BDD1-7ABB-43D3-9355-48C78DC906DE}"/>
                  </a:ext>
                </a:extLst>
              </p:cNvPr>
              <p:cNvSpPr>
                <a:spLocks noChangeArrowheads="1"/>
              </p:cNvSpPr>
              <p:nvPr/>
            </p:nvSpPr>
            <p:spPr bwMode="auto">
              <a:xfrm>
                <a:off x="5796705" y="4279900"/>
                <a:ext cx="299959" cy="146013"/>
              </a:xfrm>
              <a:prstGeom prst="triangle">
                <a:avLst>
                  <a:gd name="adj" fmla="val 50000"/>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1" hangingPunct="1">
                  <a:lnSpc>
                    <a:spcPct val="90000"/>
                  </a:lnSpc>
                  <a:spcBef>
                    <a:spcPct val="50000"/>
                  </a:spcBef>
                  <a:buFont typeface="Wingdings" charset="2"/>
                  <a:buNone/>
                </a:pPr>
                <a:endParaRPr lang="en-US" altLang="en-US" sz="1050">
                  <a:solidFill>
                    <a:schemeClr val="bg2"/>
                  </a:solidFill>
                  <a:latin typeface="+mn-lt"/>
                </a:endParaRPr>
              </a:p>
            </p:txBody>
          </p:sp>
          <p:sp>
            <p:nvSpPr>
              <p:cNvPr id="63" name="AutoShape 96">
                <a:extLst>
                  <a:ext uri="{FF2B5EF4-FFF2-40B4-BE49-F238E27FC236}">
                    <a16:creationId xmlns:a16="http://schemas.microsoft.com/office/drawing/2014/main" id="{5D49F5E1-50F4-44A0-8A2A-EA8D48EC0D39}"/>
                  </a:ext>
                </a:extLst>
              </p:cNvPr>
              <p:cNvSpPr>
                <a:spLocks noChangeArrowheads="1"/>
              </p:cNvSpPr>
              <p:nvPr/>
            </p:nvSpPr>
            <p:spPr bwMode="auto">
              <a:xfrm flipV="1">
                <a:off x="6093838" y="4282460"/>
                <a:ext cx="299959" cy="146013"/>
              </a:xfrm>
              <a:prstGeom prst="triangle">
                <a:avLst>
                  <a:gd name="adj" fmla="val 50000"/>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1" hangingPunct="1">
                  <a:lnSpc>
                    <a:spcPct val="90000"/>
                  </a:lnSpc>
                  <a:spcBef>
                    <a:spcPct val="50000"/>
                  </a:spcBef>
                  <a:buFont typeface="Wingdings" charset="2"/>
                  <a:buNone/>
                </a:pPr>
                <a:endParaRPr lang="en-US" altLang="en-US" sz="1050">
                  <a:solidFill>
                    <a:schemeClr val="bg2"/>
                  </a:solidFill>
                  <a:latin typeface="+mn-lt"/>
                </a:endParaRPr>
              </a:p>
            </p:txBody>
          </p:sp>
        </p:grpSp>
        <p:grpSp>
          <p:nvGrpSpPr>
            <p:cNvPr id="36" name="Group 35">
              <a:extLst>
                <a:ext uri="{FF2B5EF4-FFF2-40B4-BE49-F238E27FC236}">
                  <a16:creationId xmlns:a16="http://schemas.microsoft.com/office/drawing/2014/main" id="{92E0A274-4AD8-4A0D-B3F5-09F34252467C}"/>
                </a:ext>
              </a:extLst>
            </p:cNvPr>
            <p:cNvGrpSpPr/>
            <p:nvPr/>
          </p:nvGrpSpPr>
          <p:grpSpPr>
            <a:xfrm rot="5400000">
              <a:off x="9539587" y="3373555"/>
              <a:ext cx="597092" cy="148573"/>
              <a:chOff x="6285655" y="4279900"/>
              <a:chExt cx="597092" cy="148573"/>
            </a:xfrm>
          </p:grpSpPr>
          <p:sp>
            <p:nvSpPr>
              <p:cNvPr id="64" name="AutoShape 96">
                <a:extLst>
                  <a:ext uri="{FF2B5EF4-FFF2-40B4-BE49-F238E27FC236}">
                    <a16:creationId xmlns:a16="http://schemas.microsoft.com/office/drawing/2014/main" id="{F75611B6-3756-4A39-A700-2FE4EC0CABB4}"/>
                  </a:ext>
                </a:extLst>
              </p:cNvPr>
              <p:cNvSpPr>
                <a:spLocks noChangeArrowheads="1"/>
              </p:cNvSpPr>
              <p:nvPr/>
            </p:nvSpPr>
            <p:spPr bwMode="auto">
              <a:xfrm>
                <a:off x="6285655" y="4279900"/>
                <a:ext cx="299959" cy="146013"/>
              </a:xfrm>
              <a:prstGeom prst="triangle">
                <a:avLst>
                  <a:gd name="adj" fmla="val 50000"/>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1" hangingPunct="1">
                  <a:lnSpc>
                    <a:spcPct val="90000"/>
                  </a:lnSpc>
                  <a:spcBef>
                    <a:spcPct val="50000"/>
                  </a:spcBef>
                  <a:buFont typeface="Wingdings" charset="2"/>
                  <a:buNone/>
                </a:pPr>
                <a:endParaRPr lang="en-US" altLang="en-US" sz="1050">
                  <a:solidFill>
                    <a:schemeClr val="bg2"/>
                  </a:solidFill>
                  <a:latin typeface="+mn-lt"/>
                </a:endParaRPr>
              </a:p>
            </p:txBody>
          </p:sp>
          <p:sp>
            <p:nvSpPr>
              <p:cNvPr id="65" name="AutoShape 96">
                <a:extLst>
                  <a:ext uri="{FF2B5EF4-FFF2-40B4-BE49-F238E27FC236}">
                    <a16:creationId xmlns:a16="http://schemas.microsoft.com/office/drawing/2014/main" id="{09079E15-8226-4B5D-9918-5CB72F4F11FE}"/>
                  </a:ext>
                </a:extLst>
              </p:cNvPr>
              <p:cNvSpPr>
                <a:spLocks noChangeArrowheads="1"/>
              </p:cNvSpPr>
              <p:nvPr/>
            </p:nvSpPr>
            <p:spPr bwMode="auto">
              <a:xfrm flipV="1">
                <a:off x="6582788" y="4282460"/>
                <a:ext cx="299959" cy="146013"/>
              </a:xfrm>
              <a:prstGeom prst="triangle">
                <a:avLst>
                  <a:gd name="adj" fmla="val 50000"/>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1" hangingPunct="1">
                  <a:lnSpc>
                    <a:spcPct val="90000"/>
                  </a:lnSpc>
                  <a:spcBef>
                    <a:spcPct val="50000"/>
                  </a:spcBef>
                  <a:buFont typeface="Wingdings" charset="2"/>
                  <a:buNone/>
                </a:pPr>
                <a:endParaRPr lang="en-US" altLang="en-US" sz="1050">
                  <a:solidFill>
                    <a:schemeClr val="bg2"/>
                  </a:solidFill>
                  <a:latin typeface="+mn-lt"/>
                </a:endParaRPr>
              </a:p>
            </p:txBody>
          </p:sp>
        </p:grpSp>
        <p:sp>
          <p:nvSpPr>
            <p:cNvPr id="66" name="AutoShape 96">
              <a:extLst>
                <a:ext uri="{FF2B5EF4-FFF2-40B4-BE49-F238E27FC236}">
                  <a16:creationId xmlns:a16="http://schemas.microsoft.com/office/drawing/2014/main" id="{08962084-F959-418F-816D-ED68F3518EBD}"/>
                </a:ext>
              </a:extLst>
            </p:cNvPr>
            <p:cNvSpPr>
              <a:spLocks noChangeArrowheads="1"/>
            </p:cNvSpPr>
            <p:nvPr/>
          </p:nvSpPr>
          <p:spPr bwMode="auto">
            <a:xfrm rot="13500000">
              <a:off x="9688154" y="4368822"/>
              <a:ext cx="299959" cy="146013"/>
            </a:xfrm>
            <a:prstGeom prst="triangle">
              <a:avLst>
                <a:gd name="adj" fmla="val 50000"/>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1" hangingPunct="1">
                <a:lnSpc>
                  <a:spcPct val="90000"/>
                </a:lnSpc>
                <a:spcBef>
                  <a:spcPct val="50000"/>
                </a:spcBef>
                <a:buFont typeface="Wingdings" charset="2"/>
                <a:buNone/>
              </a:pPr>
              <a:endParaRPr lang="en-US" altLang="en-US" sz="1050">
                <a:solidFill>
                  <a:schemeClr val="bg2"/>
                </a:solidFill>
                <a:latin typeface="+mn-lt"/>
              </a:endParaRPr>
            </a:p>
          </p:txBody>
        </p:sp>
        <p:sp>
          <p:nvSpPr>
            <p:cNvPr id="67" name="AutoShape 96">
              <a:extLst>
                <a:ext uri="{FF2B5EF4-FFF2-40B4-BE49-F238E27FC236}">
                  <a16:creationId xmlns:a16="http://schemas.microsoft.com/office/drawing/2014/main" id="{E9A428F1-00C7-41FA-A1B5-5E30A607DFB5}"/>
                </a:ext>
              </a:extLst>
            </p:cNvPr>
            <p:cNvSpPr>
              <a:spLocks noChangeArrowheads="1"/>
            </p:cNvSpPr>
            <p:nvPr/>
          </p:nvSpPr>
          <p:spPr bwMode="auto">
            <a:xfrm>
              <a:off x="10711667" y="2693470"/>
              <a:ext cx="299959" cy="146013"/>
            </a:xfrm>
            <a:prstGeom prst="triangle">
              <a:avLst>
                <a:gd name="adj" fmla="val 50000"/>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1" hangingPunct="1">
                <a:lnSpc>
                  <a:spcPct val="90000"/>
                </a:lnSpc>
                <a:spcBef>
                  <a:spcPct val="50000"/>
                </a:spcBef>
                <a:buFont typeface="Wingdings" charset="2"/>
                <a:buNone/>
              </a:pPr>
              <a:endParaRPr lang="en-US" altLang="en-US" sz="1050">
                <a:solidFill>
                  <a:schemeClr val="bg2"/>
                </a:solidFill>
                <a:latin typeface="+mn-lt"/>
              </a:endParaRPr>
            </a:p>
          </p:txBody>
        </p:sp>
      </p:grpSp>
      <p:sp>
        <p:nvSpPr>
          <p:cNvPr id="54" name="Footer Placeholder 53">
            <a:extLst>
              <a:ext uri="{FF2B5EF4-FFF2-40B4-BE49-F238E27FC236}">
                <a16:creationId xmlns:a16="http://schemas.microsoft.com/office/drawing/2014/main" id="{58A0B4CF-5A4D-4F4C-8D1E-97C6DBFCABD4}"/>
              </a:ext>
            </a:extLst>
          </p:cNvPr>
          <p:cNvSpPr>
            <a:spLocks noGrp="1"/>
          </p:cNvSpPr>
          <p:nvPr>
            <p:ph type="ftr" sz="quarter" idx="11"/>
          </p:nvPr>
        </p:nvSpPr>
        <p:spPr/>
        <p:txBody>
          <a:bodyPr/>
          <a:lstStyle/>
          <a:p>
            <a:r>
              <a:rPr lang="en-US" dirty="0"/>
              <a:t>Think 2018 / DOC 8105 / March 19, </a:t>
            </a:r>
            <a:endParaRPr lang="en-US" dirty="0">
              <a:solidFill>
                <a:schemeClr val="bg1"/>
              </a:solidFill>
            </a:endParaRPr>
          </a:p>
        </p:txBody>
      </p:sp>
      <p:sp>
        <p:nvSpPr>
          <p:cNvPr id="5" name="Slide Number Placeholder 4">
            <a:extLst>
              <a:ext uri="{FF2B5EF4-FFF2-40B4-BE49-F238E27FC236}">
                <a16:creationId xmlns:a16="http://schemas.microsoft.com/office/drawing/2014/main" id="{CCE96966-9E5E-46FB-9DAA-19718926FB8D}"/>
              </a:ext>
            </a:extLst>
          </p:cNvPr>
          <p:cNvSpPr>
            <a:spLocks noGrp="1"/>
          </p:cNvSpPr>
          <p:nvPr>
            <p:ph type="sldNum" sz="quarter" idx="10"/>
          </p:nvPr>
        </p:nvSpPr>
        <p:spPr/>
        <p:txBody>
          <a:bodyPr/>
          <a:lstStyle/>
          <a:p>
            <a:fld id="{D0BE6F14-FF48-0F4F-A8AA-2E3F25371E4A}" type="slidenum">
              <a:rPr lang="en-US" smtClean="0"/>
              <a:pPr/>
              <a:t>12</a:t>
            </a:fld>
            <a:endParaRPr lang="en-US"/>
          </a:p>
        </p:txBody>
      </p:sp>
      <p:sp>
        <p:nvSpPr>
          <p:cNvPr id="34" name="Footer Placeholder 22">
            <a:extLst>
              <a:ext uri="{FF2B5EF4-FFF2-40B4-BE49-F238E27FC236}">
                <a16:creationId xmlns:a16="http://schemas.microsoft.com/office/drawing/2014/main" id="{D40A4F09-DBAD-704F-B25A-ECB780960DF9}"/>
              </a:ext>
            </a:extLst>
          </p:cNvPr>
          <p:cNvSpPr txBox="1">
            <a:spLocks/>
          </p:cNvSpPr>
          <p:nvPr/>
        </p:nvSpPr>
        <p:spPr>
          <a:xfrm>
            <a:off x="7085478" y="4787900"/>
            <a:ext cx="1828732"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solidFill>
                  <a:schemeClr val="accent6">
                    <a:lumMod val="40000"/>
                    <a:lumOff val="60000"/>
                  </a:schemeClr>
                </a:solidFill>
              </a:rPr>
              <a:t>IBM Community Day / Oct. 11, 2018 / © 2018 IBM Corporation</a:t>
            </a:r>
          </a:p>
        </p:txBody>
      </p:sp>
    </p:spTree>
    <p:extLst>
      <p:ext uri="{BB962C8B-B14F-4D97-AF65-F5344CB8AC3E}">
        <p14:creationId xmlns:p14="http://schemas.microsoft.com/office/powerpoint/2010/main" val="1329180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905F44A-8512-4655-9D58-153048F46A8E}"/>
              </a:ext>
            </a:extLst>
          </p:cNvPr>
          <p:cNvSpPr/>
          <p:nvPr/>
        </p:nvSpPr>
        <p:spPr>
          <a:xfrm>
            <a:off x="1191" y="1814889"/>
            <a:ext cx="9141619" cy="2891294"/>
          </a:xfrm>
          <a:prstGeom prst="rect">
            <a:avLst/>
          </a:prstGeom>
          <a:solidFill>
            <a:schemeClr val="bg2">
              <a:lumMod val="20000"/>
              <a:lumOff val="80000"/>
            </a:schemeClr>
          </a:solidFill>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26" name="Rectangle 25">
            <a:extLst>
              <a:ext uri="{FF2B5EF4-FFF2-40B4-BE49-F238E27FC236}">
                <a16:creationId xmlns:a16="http://schemas.microsoft.com/office/drawing/2014/main" id="{8679945C-9E04-41F5-BD14-E6A597D246A2}"/>
              </a:ext>
            </a:extLst>
          </p:cNvPr>
          <p:cNvSpPr/>
          <p:nvPr/>
        </p:nvSpPr>
        <p:spPr>
          <a:xfrm>
            <a:off x="5381964" y="1814889"/>
            <a:ext cx="3532305" cy="2891294"/>
          </a:xfrm>
          <a:prstGeom prst="rect">
            <a:avLst/>
          </a:prstGeom>
          <a:solidFill>
            <a:schemeClr val="bg2">
              <a:lumMod val="20000"/>
              <a:lumOff val="80000"/>
            </a:schemeClr>
          </a:solidFill>
        </p:spPr>
        <p:txBody>
          <a:bodyPr wrap="square" lIns="0" tIns="0" rIns="0" bIns="0" rtlCol="0" anchor="ctr">
            <a:noAutofit/>
          </a:bodyPr>
          <a:lstStyle/>
          <a:p>
            <a:pPr algn="ctr"/>
            <a:endParaRPr lang="en-US" sz="900" dirty="0" err="1">
              <a:solidFill>
                <a:srgbClr val="FFFFFF"/>
              </a:solidFill>
              <a:latin typeface="Arial"/>
              <a:cs typeface="Arial"/>
            </a:endParaRPr>
          </a:p>
        </p:txBody>
      </p:sp>
      <p:pic>
        <p:nvPicPr>
          <p:cNvPr id="5" name="Picture 4">
            <a:extLst>
              <a:ext uri="{FF2B5EF4-FFF2-40B4-BE49-F238E27FC236}">
                <a16:creationId xmlns:a16="http://schemas.microsoft.com/office/drawing/2014/main" id="{A856FBCF-78CD-364B-B939-07AAFFA47117}"/>
              </a:ext>
            </a:extLst>
          </p:cNvPr>
          <p:cNvPicPr>
            <a:picLocks noChangeAspect="1"/>
          </p:cNvPicPr>
          <p:nvPr/>
        </p:nvPicPr>
        <p:blipFill>
          <a:blip r:embed="rId3">
            <a:clrChange>
              <a:clrFrom>
                <a:srgbClr val="EFE9E9"/>
              </a:clrFrom>
              <a:clrTo>
                <a:srgbClr val="EFE9E9">
                  <a:alpha val="0"/>
                </a:srgbClr>
              </a:clrTo>
            </a:clrChange>
          </a:blip>
          <a:stretch>
            <a:fillRect/>
          </a:stretch>
        </p:blipFill>
        <p:spPr>
          <a:xfrm>
            <a:off x="340120" y="1860863"/>
            <a:ext cx="3311528" cy="2799345"/>
          </a:xfrm>
          <a:prstGeom prst="rect">
            <a:avLst/>
          </a:prstGeom>
        </p:spPr>
      </p:pic>
      <p:pic>
        <p:nvPicPr>
          <p:cNvPr id="46" name="Picture 45">
            <a:extLst>
              <a:ext uri="{FF2B5EF4-FFF2-40B4-BE49-F238E27FC236}">
                <a16:creationId xmlns:a16="http://schemas.microsoft.com/office/drawing/2014/main" id="{3D904DA3-E25C-8E4F-811D-5604847155D1}"/>
              </a:ext>
            </a:extLst>
          </p:cNvPr>
          <p:cNvPicPr>
            <a:picLocks noChangeAspect="1"/>
          </p:cNvPicPr>
          <p:nvPr/>
        </p:nvPicPr>
        <p:blipFill>
          <a:blip r:embed="rId4"/>
          <a:stretch>
            <a:fillRect/>
          </a:stretch>
        </p:blipFill>
        <p:spPr>
          <a:xfrm>
            <a:off x="5448027" y="2357437"/>
            <a:ext cx="3400179" cy="1679939"/>
          </a:xfrm>
          <a:prstGeom prst="rect">
            <a:avLst/>
          </a:prstGeom>
        </p:spPr>
      </p:pic>
      <p:sp>
        <p:nvSpPr>
          <p:cNvPr id="14" name="Oval 13">
            <a:extLst>
              <a:ext uri="{FF2B5EF4-FFF2-40B4-BE49-F238E27FC236}">
                <a16:creationId xmlns:a16="http://schemas.microsoft.com/office/drawing/2014/main" id="{1D68AB1C-6351-4C2B-BF1C-A009833C881D}"/>
              </a:ext>
            </a:extLst>
          </p:cNvPr>
          <p:cNvSpPr/>
          <p:nvPr/>
        </p:nvSpPr>
        <p:spPr>
          <a:xfrm>
            <a:off x="4229100" y="2917636"/>
            <a:ext cx="685800" cy="685800"/>
          </a:xfrm>
          <a:prstGeom prst="ellipse">
            <a:avLst/>
          </a:prstGeom>
          <a:solidFill>
            <a:schemeClr val="accent3"/>
          </a:solidFill>
        </p:spPr>
        <p:txBody>
          <a:bodyPr wrap="square" lIns="0" tIns="0" rIns="0" bIns="0" rtlCol="0" anchor="ctr">
            <a:noAutofit/>
          </a:bodyPr>
          <a:lstStyle/>
          <a:p>
            <a:pPr algn="ctr"/>
            <a:r>
              <a:rPr lang="en-US" sz="1800" dirty="0">
                <a:solidFill>
                  <a:schemeClr val="bg2"/>
                </a:solidFill>
                <a:cs typeface="Arial"/>
              </a:rPr>
              <a:t>vs.</a:t>
            </a:r>
          </a:p>
        </p:txBody>
      </p:sp>
      <p:sp>
        <p:nvSpPr>
          <p:cNvPr id="7" name="Title 6">
            <a:extLst>
              <a:ext uri="{FF2B5EF4-FFF2-40B4-BE49-F238E27FC236}">
                <a16:creationId xmlns:a16="http://schemas.microsoft.com/office/drawing/2014/main" id="{2D888EB2-D715-4506-B9F0-5640739FB701}"/>
              </a:ext>
            </a:extLst>
          </p:cNvPr>
          <p:cNvSpPr>
            <a:spLocks noGrp="1"/>
          </p:cNvSpPr>
          <p:nvPr>
            <p:ph type="title"/>
          </p:nvPr>
        </p:nvSpPr>
        <p:spPr/>
        <p:txBody>
          <a:bodyPr/>
          <a:lstStyle/>
          <a:p>
            <a:r>
              <a:rPr lang="en-US"/>
              <a:t>Supporting the Data Demands of Actionable Insight</a:t>
            </a:r>
            <a:br>
              <a:rPr lang="en-US"/>
            </a:br>
            <a:endParaRPr lang="en-US" dirty="0"/>
          </a:p>
        </p:txBody>
      </p:sp>
      <p:sp>
        <p:nvSpPr>
          <p:cNvPr id="50" name="TextBox 49">
            <a:extLst>
              <a:ext uri="{FF2B5EF4-FFF2-40B4-BE49-F238E27FC236}">
                <a16:creationId xmlns:a16="http://schemas.microsoft.com/office/drawing/2014/main" id="{6310FAC4-CDFF-064B-8760-234273061F6D}"/>
              </a:ext>
            </a:extLst>
          </p:cNvPr>
          <p:cNvSpPr txBox="1"/>
          <p:nvPr/>
        </p:nvSpPr>
        <p:spPr>
          <a:xfrm>
            <a:off x="181154" y="1080940"/>
            <a:ext cx="4113728" cy="6229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t">
            <a:spAutoFit/>
          </a:bodyPr>
          <a:lstStyle/>
          <a:p>
            <a:pPr hangingPunct="0"/>
            <a:r>
              <a:rPr lang="en-US" sz="1799" b="1" dirty="0">
                <a:solidFill>
                  <a:schemeClr val="accent6">
                    <a:lumMod val="40000"/>
                    <a:lumOff val="60000"/>
                  </a:schemeClr>
                </a:solidFill>
                <a:latin typeface="+mj-lt"/>
                <a:ea typeface="+mj-ea"/>
                <a:cs typeface="+mj-cs"/>
                <a:sym typeface="Calibri"/>
              </a:rPr>
              <a:t>Complex Lambda </a:t>
            </a:r>
          </a:p>
          <a:p>
            <a:pPr hangingPunct="0"/>
            <a:r>
              <a:rPr lang="en-US" sz="1799" b="1" dirty="0">
                <a:solidFill>
                  <a:schemeClr val="accent6">
                    <a:lumMod val="40000"/>
                    <a:lumOff val="60000"/>
                  </a:schemeClr>
                </a:solidFill>
                <a:latin typeface="+mj-lt"/>
                <a:ea typeface="+mj-ea"/>
                <a:cs typeface="+mj-cs"/>
                <a:sym typeface="Calibri"/>
              </a:rPr>
              <a:t>Style Architectures</a:t>
            </a:r>
          </a:p>
        </p:txBody>
      </p:sp>
      <p:sp>
        <p:nvSpPr>
          <p:cNvPr id="16" name="TextBox 15">
            <a:extLst>
              <a:ext uri="{FF2B5EF4-FFF2-40B4-BE49-F238E27FC236}">
                <a16:creationId xmlns:a16="http://schemas.microsoft.com/office/drawing/2014/main" id="{18075905-C8AD-0947-B871-8FCC558FAD6E}"/>
              </a:ext>
            </a:extLst>
          </p:cNvPr>
          <p:cNvSpPr txBox="1"/>
          <p:nvPr/>
        </p:nvSpPr>
        <p:spPr>
          <a:xfrm>
            <a:off x="5333386" y="1080940"/>
            <a:ext cx="3532305" cy="6229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t">
            <a:spAutoFit/>
          </a:bodyPr>
          <a:lstStyle/>
          <a:p>
            <a:pPr hangingPunct="0"/>
            <a:r>
              <a:rPr lang="en-US" sz="1799" b="1" dirty="0">
                <a:solidFill>
                  <a:schemeClr val="accent6">
                    <a:lumMod val="40000"/>
                    <a:lumOff val="60000"/>
                  </a:schemeClr>
                </a:solidFill>
                <a:latin typeface="+mj-lt"/>
                <a:ea typeface="+mj-ea"/>
                <a:cs typeface="+mj-cs"/>
                <a:sym typeface="Calibri"/>
              </a:rPr>
              <a:t>Next Gen Platform </a:t>
            </a:r>
            <a:br>
              <a:rPr lang="en-US" sz="1799" b="1" dirty="0">
                <a:solidFill>
                  <a:schemeClr val="accent6">
                    <a:lumMod val="40000"/>
                    <a:lumOff val="60000"/>
                  </a:schemeClr>
                </a:solidFill>
                <a:latin typeface="+mj-lt"/>
                <a:ea typeface="+mj-ea"/>
                <a:cs typeface="+mj-cs"/>
                <a:sym typeface="Calibri"/>
              </a:rPr>
            </a:br>
            <a:r>
              <a:rPr lang="en-US" sz="1799" b="1" dirty="0">
                <a:solidFill>
                  <a:schemeClr val="accent6">
                    <a:lumMod val="40000"/>
                    <a:lumOff val="60000"/>
                  </a:schemeClr>
                </a:solidFill>
                <a:latin typeface="+mj-lt"/>
                <a:ea typeface="+mj-ea"/>
                <a:cs typeface="+mj-cs"/>
                <a:sym typeface="Calibri"/>
              </a:rPr>
              <a:t>for Real Time Analytics</a:t>
            </a:r>
          </a:p>
        </p:txBody>
      </p:sp>
      <p:sp>
        <p:nvSpPr>
          <p:cNvPr id="2" name="Slide Number Placeholder 1">
            <a:extLst>
              <a:ext uri="{FF2B5EF4-FFF2-40B4-BE49-F238E27FC236}">
                <a16:creationId xmlns:a16="http://schemas.microsoft.com/office/drawing/2014/main" id="{2E83AB8D-F048-4FBD-AB80-4986FC2F7E4C}"/>
              </a:ext>
            </a:extLst>
          </p:cNvPr>
          <p:cNvSpPr>
            <a:spLocks noGrp="1"/>
          </p:cNvSpPr>
          <p:nvPr>
            <p:ph type="sldNum" sz="quarter" idx="10"/>
          </p:nvPr>
        </p:nvSpPr>
        <p:spPr/>
        <p:txBody>
          <a:bodyPr/>
          <a:lstStyle/>
          <a:p>
            <a:fld id="{D0BE6F14-FF48-0F4F-A8AA-2E3F25371E4A}" type="slidenum">
              <a:rPr lang="en-US" smtClean="0"/>
              <a:pPr/>
              <a:t>13</a:t>
            </a:fld>
            <a:endParaRPr lang="en-US"/>
          </a:p>
        </p:txBody>
      </p:sp>
      <p:sp>
        <p:nvSpPr>
          <p:cNvPr id="12" name="Footer Placeholder 22">
            <a:extLst>
              <a:ext uri="{FF2B5EF4-FFF2-40B4-BE49-F238E27FC236}">
                <a16:creationId xmlns:a16="http://schemas.microsoft.com/office/drawing/2014/main" id="{ACA66AE3-6DA0-2446-BDF5-3ECB49924BF4}"/>
              </a:ext>
            </a:extLst>
          </p:cNvPr>
          <p:cNvSpPr txBox="1">
            <a:spLocks/>
          </p:cNvSpPr>
          <p:nvPr/>
        </p:nvSpPr>
        <p:spPr>
          <a:xfrm>
            <a:off x="7085478" y="4787900"/>
            <a:ext cx="1828732"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IBM Community Day / Oct. 11, 2018 / © 2018 IBM Corporation</a:t>
            </a:r>
          </a:p>
        </p:txBody>
      </p:sp>
    </p:spTree>
    <p:extLst>
      <p:ext uri="{BB962C8B-B14F-4D97-AF65-F5344CB8AC3E}">
        <p14:creationId xmlns:p14="http://schemas.microsoft.com/office/powerpoint/2010/main" val="44916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335671" y="4661441"/>
            <a:ext cx="4114734" cy="166687"/>
          </a:xfrm>
        </p:spPr>
        <p:txBody>
          <a:bodyPr/>
          <a:lstStyle/>
          <a:p>
            <a:r>
              <a:rPr lang="en-US" dirty="0"/>
              <a:t>IBM CONFIDENTIAL</a:t>
            </a:r>
          </a:p>
        </p:txBody>
      </p:sp>
      <p:sp>
        <p:nvSpPr>
          <p:cNvPr id="4" name="Rectangle 3"/>
          <p:cNvSpPr/>
          <p:nvPr/>
        </p:nvSpPr>
        <p:spPr bwMode="auto">
          <a:xfrm>
            <a:off x="2820829" y="1471874"/>
            <a:ext cx="3534745" cy="1407513"/>
          </a:xfrm>
          <a:prstGeom prst="rect">
            <a:avLst/>
          </a:prstGeom>
          <a:noFill/>
          <a:ln w="19050">
            <a:solidFill>
              <a:schemeClr val="bg1"/>
            </a:solidFill>
            <a:prstDash val="sys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5" name="TextBox 4">
            <a:extLst>
              <a:ext uri="{FF2B5EF4-FFF2-40B4-BE49-F238E27FC236}">
                <a16:creationId xmlns:a16="http://schemas.microsoft.com/office/drawing/2014/main" id="{8C63E962-D080-F844-A391-AEF2BD885E2B}"/>
              </a:ext>
            </a:extLst>
          </p:cNvPr>
          <p:cNvSpPr txBox="1"/>
          <p:nvPr/>
        </p:nvSpPr>
        <p:spPr>
          <a:xfrm>
            <a:off x="3859615" y="1598813"/>
            <a:ext cx="1596787" cy="368360"/>
          </a:xfrm>
          <a:prstGeom prst="rect">
            <a:avLst/>
          </a:prstGeom>
          <a:noFill/>
        </p:spPr>
        <p:txBody>
          <a:bodyPr vert="horz" wrap="none" lIns="68580" tIns="34290" rIns="68580" bIns="34290" rtlCol="0" anchor="ctr" anchorCtr="0">
            <a:noAutofit/>
          </a:bodyPr>
          <a:lstStyle/>
          <a:p>
            <a:pPr>
              <a:lnSpc>
                <a:spcPct val="90000"/>
              </a:lnSpc>
              <a:spcBef>
                <a:spcPts val="750"/>
              </a:spcBef>
            </a:pPr>
            <a:r>
              <a:rPr lang="en-US" sz="2000" b="1" dirty="0">
                <a:solidFill>
                  <a:schemeClr val="bg1"/>
                </a:solidFill>
                <a:latin typeface="IBM Plex Sans" charset="0"/>
                <a:ea typeface="IBM Plex Sans" charset="0"/>
                <a:cs typeface="IBM Plex Sans" charset="0"/>
              </a:rPr>
              <a:t>Db2 Event Store</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60540" y="1515251"/>
            <a:ext cx="530434" cy="530434"/>
          </a:xfrm>
          <a:prstGeom prst="rect">
            <a:avLst/>
          </a:prstGeom>
        </p:spPr>
      </p:pic>
      <p:sp>
        <p:nvSpPr>
          <p:cNvPr id="7" name="TextBox 6"/>
          <p:cNvSpPr txBox="1"/>
          <p:nvPr/>
        </p:nvSpPr>
        <p:spPr>
          <a:xfrm>
            <a:off x="2881530" y="2114952"/>
            <a:ext cx="1269899" cy="523220"/>
          </a:xfrm>
          <a:prstGeom prst="rect">
            <a:avLst/>
          </a:prstGeom>
          <a:noFill/>
        </p:spPr>
        <p:txBody>
          <a:bodyPr wrap="none" rtlCol="0">
            <a:spAutoFit/>
          </a:bodyPr>
          <a:lstStyle/>
          <a:p>
            <a:pPr algn="ctr"/>
            <a:r>
              <a:rPr lang="en-US" sz="1400" dirty="0">
                <a:solidFill>
                  <a:schemeClr val="bg1"/>
                </a:solidFill>
                <a:latin typeface="IBM Plex Sans" charset="0"/>
                <a:ea typeface="IBM Plex Sans" charset="0"/>
                <a:cs typeface="IBM Plex Sans" charset="0"/>
              </a:rPr>
              <a:t>Lightning fast</a:t>
            </a:r>
          </a:p>
          <a:p>
            <a:pPr algn="ctr"/>
            <a:r>
              <a:rPr lang="en-US" sz="1400" dirty="0">
                <a:solidFill>
                  <a:schemeClr val="bg1"/>
                </a:solidFill>
                <a:latin typeface="IBM Plex Sans" charset="0"/>
                <a:ea typeface="IBM Plex Sans" charset="0"/>
                <a:cs typeface="IBM Plex Sans" charset="0"/>
              </a:rPr>
              <a:t> ingest</a:t>
            </a:r>
          </a:p>
        </p:txBody>
      </p:sp>
      <p:sp>
        <p:nvSpPr>
          <p:cNvPr id="8" name="TextBox 7"/>
          <p:cNvSpPr txBox="1"/>
          <p:nvPr/>
        </p:nvSpPr>
        <p:spPr>
          <a:xfrm>
            <a:off x="4746021" y="2123847"/>
            <a:ext cx="1646605" cy="523220"/>
          </a:xfrm>
          <a:prstGeom prst="rect">
            <a:avLst/>
          </a:prstGeom>
          <a:noFill/>
        </p:spPr>
        <p:txBody>
          <a:bodyPr wrap="none" rtlCol="0">
            <a:spAutoFit/>
          </a:bodyPr>
          <a:lstStyle/>
          <a:p>
            <a:pPr algn="ctr"/>
            <a:r>
              <a:rPr lang="en-US" sz="1400" dirty="0">
                <a:solidFill>
                  <a:schemeClr val="bg1"/>
                </a:solidFill>
                <a:latin typeface="IBM Plex Sans" charset="0"/>
                <a:ea typeface="IBM Plex Sans" charset="0"/>
                <a:cs typeface="IBM Plex Sans" charset="0"/>
              </a:rPr>
              <a:t>Deep &amp; Real-time </a:t>
            </a:r>
          </a:p>
          <a:p>
            <a:pPr algn="ctr"/>
            <a:r>
              <a:rPr lang="en-US" sz="1400" dirty="0">
                <a:solidFill>
                  <a:schemeClr val="bg1"/>
                </a:solidFill>
                <a:latin typeface="IBM Plex Sans" charset="0"/>
                <a:ea typeface="IBM Plex Sans" charset="0"/>
                <a:cs typeface="IBM Plex Sans" charset="0"/>
              </a:rPr>
              <a:t>Analytics</a:t>
            </a:r>
          </a:p>
        </p:txBody>
      </p:sp>
      <p:sp>
        <p:nvSpPr>
          <p:cNvPr id="18" name="Right Arrow 17"/>
          <p:cNvSpPr/>
          <p:nvPr/>
        </p:nvSpPr>
        <p:spPr bwMode="auto">
          <a:xfrm>
            <a:off x="2083171" y="2123847"/>
            <a:ext cx="554510" cy="315830"/>
          </a:xfrm>
          <a:prstGeom prst="rightArrow">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20" name="Right Arrow 19"/>
          <p:cNvSpPr/>
          <p:nvPr/>
        </p:nvSpPr>
        <p:spPr bwMode="auto">
          <a:xfrm>
            <a:off x="6586003" y="2123847"/>
            <a:ext cx="554510" cy="315830"/>
          </a:xfrm>
          <a:prstGeom prst="rightArrow">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27" name="Rectangle 26"/>
          <p:cNvSpPr/>
          <p:nvPr/>
        </p:nvSpPr>
        <p:spPr bwMode="auto">
          <a:xfrm>
            <a:off x="1887168" y="4041486"/>
            <a:ext cx="6760722" cy="732794"/>
          </a:xfrm>
          <a:prstGeom prst="rect">
            <a:avLst/>
          </a:prstGeom>
          <a:noFill/>
          <a:ln w="19050">
            <a:solidFill>
              <a:schemeClr val="bg1"/>
            </a:solidFill>
            <a:prstDash val="sys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31" name="TextBox 30"/>
          <p:cNvSpPr txBox="1"/>
          <p:nvPr/>
        </p:nvSpPr>
        <p:spPr>
          <a:xfrm>
            <a:off x="1985328" y="4269340"/>
            <a:ext cx="1402948" cy="307777"/>
          </a:xfrm>
          <a:prstGeom prst="rect">
            <a:avLst/>
          </a:prstGeom>
          <a:noFill/>
        </p:spPr>
        <p:txBody>
          <a:bodyPr wrap="none" rtlCol="0">
            <a:spAutoFit/>
          </a:bodyPr>
          <a:lstStyle/>
          <a:p>
            <a:r>
              <a:rPr lang="en-US" sz="1400" dirty="0">
                <a:solidFill>
                  <a:schemeClr val="bg1"/>
                </a:solidFill>
                <a:latin typeface="IBM Plex Sans" charset="0"/>
                <a:ea typeface="IBM Plex Sans" charset="0"/>
                <a:cs typeface="IBM Plex Sans" charset="0"/>
              </a:rPr>
              <a:t>Shared storage</a:t>
            </a:r>
          </a:p>
        </p:txBody>
      </p:sp>
      <p:sp>
        <p:nvSpPr>
          <p:cNvPr id="39" name="Right Arrow 38"/>
          <p:cNvSpPr/>
          <p:nvPr/>
        </p:nvSpPr>
        <p:spPr bwMode="auto">
          <a:xfrm rot="5400000">
            <a:off x="3239224" y="3305237"/>
            <a:ext cx="554510" cy="315830"/>
          </a:xfrm>
          <a:prstGeom prst="rightArrow">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42" name="Right Arrow 41"/>
          <p:cNvSpPr/>
          <p:nvPr/>
        </p:nvSpPr>
        <p:spPr bwMode="auto">
          <a:xfrm rot="16200000">
            <a:off x="7613935" y="3305237"/>
            <a:ext cx="554510" cy="315830"/>
          </a:xfrm>
          <a:prstGeom prst="rightArrow">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47" name="TextBox 46"/>
          <p:cNvSpPr txBox="1"/>
          <p:nvPr/>
        </p:nvSpPr>
        <p:spPr>
          <a:xfrm>
            <a:off x="2435303" y="169253"/>
            <a:ext cx="4820551" cy="523220"/>
          </a:xfrm>
          <a:prstGeom prst="rect">
            <a:avLst/>
          </a:prstGeom>
          <a:noFill/>
        </p:spPr>
        <p:txBody>
          <a:bodyPr wrap="none" rtlCol="0">
            <a:spAutoFit/>
          </a:bodyPr>
          <a:lstStyle/>
          <a:p>
            <a:pPr algn="r"/>
            <a:r>
              <a:rPr lang="en-US" sz="2800" b="1" dirty="0">
                <a:solidFill>
                  <a:schemeClr val="bg1"/>
                </a:solidFill>
                <a:latin typeface="IBM Plex Sans" charset="0"/>
                <a:ea typeface="IBM Plex Sans" charset="0"/>
                <a:cs typeface="IBM Plex Sans" charset="0"/>
              </a:rPr>
              <a:t>Db2 Event Store Ecosystem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59026" y="88765"/>
            <a:ext cx="684195" cy="684195"/>
          </a:xfrm>
          <a:prstGeom prst="rect">
            <a:avLst/>
          </a:prstGeom>
        </p:spPr>
      </p:pic>
      <p:pic>
        <p:nvPicPr>
          <p:cNvPr id="1050" name="Picture 26" descr="mage result for apache storm logo"/>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81141" y="1341064"/>
            <a:ext cx="1140516" cy="35780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mage result for spark sql"/>
          <p:cNvPicPr>
            <a:picLocks noChangeAspect="1" noChangeArrowheads="1"/>
          </p:cNvPicPr>
          <p:nvPr/>
        </p:nvPicPr>
        <p:blipFill rotWithShape="1">
          <a:blip r:embed="rId6">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t="16879" r="39664" b="30285"/>
          <a:stretch/>
        </p:blipFill>
        <p:spPr bwMode="auto">
          <a:xfrm>
            <a:off x="7333890" y="2296831"/>
            <a:ext cx="1114601" cy="55934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mage result for data science experience"/>
          <p:cNvPicPr>
            <a:picLocks noChangeAspect="1" noChangeArrowheads="1"/>
          </p:cNvPicPr>
          <p:nvPr/>
        </p:nvPicPr>
        <p:blipFill rotWithShape="1">
          <a:blip r:embed="rId7">
            <a:clrChange>
              <a:clrFrom>
                <a:srgbClr val="1D3648"/>
              </a:clrFrom>
              <a:clrTo>
                <a:srgbClr val="1D3648">
                  <a:alpha val="0"/>
                </a:srgbClr>
              </a:clrTo>
            </a:clrChange>
            <a:lum bright="70000" contrast="-70000"/>
            <a:extLst>
              <a:ext uri="{28A0092B-C50C-407E-A947-70E740481C1C}">
                <a14:useLocalDpi xmlns:a14="http://schemas.microsoft.com/office/drawing/2010/main" val="0"/>
              </a:ext>
            </a:extLst>
          </a:blip>
          <a:srcRect l="56220" t="25857" r="4558" b="30310"/>
          <a:stretch/>
        </p:blipFill>
        <p:spPr bwMode="auto">
          <a:xfrm>
            <a:off x="7246350" y="1596549"/>
            <a:ext cx="1332691" cy="63229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8">
            <a:lum bright="70000" contrast="-70000"/>
          </a:blip>
          <a:stretch>
            <a:fillRect/>
          </a:stretch>
        </p:blipFill>
        <p:spPr>
          <a:xfrm>
            <a:off x="347765" y="1646869"/>
            <a:ext cx="807340" cy="456322"/>
          </a:xfrm>
          <a:prstGeom prst="rect">
            <a:avLst/>
          </a:prstGeom>
        </p:spPr>
      </p:pic>
      <p:grpSp>
        <p:nvGrpSpPr>
          <p:cNvPr id="57" name="Group 56"/>
          <p:cNvGrpSpPr/>
          <p:nvPr/>
        </p:nvGrpSpPr>
        <p:grpSpPr>
          <a:xfrm>
            <a:off x="982137" y="2013918"/>
            <a:ext cx="1026936" cy="429857"/>
            <a:chOff x="914038" y="2057705"/>
            <a:chExt cx="1026936" cy="429857"/>
          </a:xfrm>
        </p:grpSpPr>
        <p:sp>
          <p:nvSpPr>
            <p:cNvPr id="58" name="TextBox 57"/>
            <p:cNvSpPr txBox="1"/>
            <p:nvPr/>
          </p:nvSpPr>
          <p:spPr>
            <a:xfrm>
              <a:off x="1265789" y="2083244"/>
              <a:ext cx="675185" cy="389979"/>
            </a:xfrm>
            <a:prstGeom prst="rect">
              <a:avLst/>
            </a:prstGeom>
            <a:noFill/>
          </p:spPr>
          <p:txBody>
            <a:bodyPr wrap="none" rtlCol="0">
              <a:spAutoFit/>
            </a:bodyPr>
            <a:lstStyle/>
            <a:p>
              <a:r>
                <a:rPr lang="en-US" sz="967" b="1" i="1" dirty="0">
                  <a:solidFill>
                    <a:schemeClr val="bg1"/>
                  </a:solidFill>
                  <a:latin typeface="IBM Plex Sans" charset="0"/>
                  <a:ea typeface="IBM Plex Sans" charset="0"/>
                  <a:cs typeface="IBM Plex Sans" charset="0"/>
                </a:rPr>
                <a:t>IBM </a:t>
              </a:r>
            </a:p>
            <a:p>
              <a:r>
                <a:rPr lang="en-US" sz="967" b="1" i="1" dirty="0">
                  <a:solidFill>
                    <a:schemeClr val="bg1"/>
                  </a:solidFill>
                  <a:latin typeface="IBM Plex Sans" charset="0"/>
                  <a:ea typeface="IBM Plex Sans" charset="0"/>
                  <a:cs typeface="IBM Plex Sans" charset="0"/>
                </a:rPr>
                <a:t>Streams</a:t>
              </a:r>
            </a:p>
          </p:txBody>
        </p:sp>
        <p:pic>
          <p:nvPicPr>
            <p:cNvPr id="59" name="Picture 58" descr="mage result for data science experience"/>
            <p:cNvPicPr>
              <a:picLocks noChangeAspect="1" noChangeArrowheads="1"/>
            </p:cNvPicPr>
            <p:nvPr/>
          </p:nvPicPr>
          <p:blipFill rotWithShape="1">
            <a:blip r:embed="rId7">
              <a:clrChange>
                <a:clrFrom>
                  <a:srgbClr val="1D3648"/>
                </a:clrFrom>
                <a:clrTo>
                  <a:srgbClr val="1D3648">
                    <a:alpha val="0"/>
                  </a:srgbClr>
                </a:clrTo>
              </a:clrChange>
              <a:biLevel thresh="25000"/>
              <a:extLst>
                <a:ext uri="{28A0092B-C50C-407E-A947-70E740481C1C}">
                  <a14:useLocalDpi xmlns:a14="http://schemas.microsoft.com/office/drawing/2010/main" val="0"/>
                </a:ext>
              </a:extLst>
            </a:blip>
            <a:srcRect l="4351" t="14540" r="65418" b="17452"/>
            <a:stretch/>
          </p:blipFill>
          <p:spPr bwMode="auto">
            <a:xfrm>
              <a:off x="914038" y="2057705"/>
              <a:ext cx="450095" cy="429857"/>
            </a:xfrm>
            <a:prstGeom prst="rect">
              <a:avLst/>
            </a:prstGeom>
            <a:noFill/>
            <a:extLst>
              <a:ext uri="{909E8E84-426E-40DD-AFC4-6F175D3DCCD1}">
                <a14:hiddenFill xmlns:a14="http://schemas.microsoft.com/office/drawing/2010/main">
                  <a:solidFill>
                    <a:srgbClr val="FFFFFF"/>
                  </a:solidFill>
                </a14:hiddenFill>
              </a:ext>
            </a:extLst>
          </p:spPr>
        </p:pic>
      </p:grpSp>
      <p:pic>
        <p:nvPicPr>
          <p:cNvPr id="60" name="Picture 24" descr="https://www.scala-lang.org/resources/img/frontpage/scala-logo-white@2x.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6812" y="2911404"/>
            <a:ext cx="744319" cy="30774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6" descr="mage result for ibm cloud object storage"/>
          <p:cNvPicPr>
            <a:picLocks noChangeAspect="1" noChangeArrowheads="1"/>
          </p:cNvPicPr>
          <p:nvPr/>
        </p:nvPicPr>
        <p:blipFill>
          <a:blip r:embed="rId10">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393043" y="4122350"/>
            <a:ext cx="590918" cy="59091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8" descr="mage result for amazon s3"/>
          <p:cNvPicPr>
            <a:picLocks noChangeAspect="1" noChangeArrowheads="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4091830" y="4098740"/>
            <a:ext cx="638138" cy="63813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p:cNvPicPr>
            <a:picLocks noChangeAspect="1"/>
          </p:cNvPicPr>
          <p:nvPr/>
        </p:nvPicPr>
        <p:blipFill>
          <a:blip r:embed="rId13">
            <a:biLevel thresh="25000"/>
          </a:blip>
          <a:stretch>
            <a:fillRect/>
          </a:stretch>
        </p:blipFill>
        <p:spPr>
          <a:xfrm>
            <a:off x="7083500" y="4254702"/>
            <a:ext cx="1436614" cy="376027"/>
          </a:xfrm>
          <a:prstGeom prst="rect">
            <a:avLst/>
          </a:prstGeom>
        </p:spPr>
      </p:pic>
      <p:pic>
        <p:nvPicPr>
          <p:cNvPr id="68" name="Picture 22" descr="mage result for black and white glusterfs logo"/>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4890737" y="4295275"/>
            <a:ext cx="1369388" cy="33545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p:cNvPicPr>
            <a:picLocks noChangeAspect="1"/>
          </p:cNvPicPr>
          <p:nvPr/>
        </p:nvPicPr>
        <p:blipFill>
          <a:blip r:embed="rId15">
            <a:lum bright="70000" contrast="-70000"/>
          </a:blip>
          <a:stretch>
            <a:fillRect/>
          </a:stretch>
        </p:blipFill>
        <p:spPr>
          <a:xfrm>
            <a:off x="347765" y="2294619"/>
            <a:ext cx="783939" cy="503125"/>
          </a:xfrm>
          <a:prstGeom prst="rect">
            <a:avLst/>
          </a:prstGeom>
        </p:spPr>
      </p:pic>
      <p:sp>
        <p:nvSpPr>
          <p:cNvPr id="30" name="Right Arrow 29"/>
          <p:cNvSpPr/>
          <p:nvPr/>
        </p:nvSpPr>
        <p:spPr bwMode="auto">
          <a:xfrm rot="16200000">
            <a:off x="5041128" y="3281106"/>
            <a:ext cx="554510" cy="315830"/>
          </a:xfrm>
          <a:prstGeom prst="rightArrow">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33" name="Footer Placeholder 22">
            <a:extLst>
              <a:ext uri="{FF2B5EF4-FFF2-40B4-BE49-F238E27FC236}">
                <a16:creationId xmlns:a16="http://schemas.microsoft.com/office/drawing/2014/main" id="{4506CAC2-685B-BC41-8BA4-C5D1F8BF675E}"/>
              </a:ext>
            </a:extLst>
          </p:cNvPr>
          <p:cNvSpPr txBox="1">
            <a:spLocks/>
          </p:cNvSpPr>
          <p:nvPr/>
        </p:nvSpPr>
        <p:spPr>
          <a:xfrm>
            <a:off x="7085478" y="4787900"/>
            <a:ext cx="1828732"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IBM Community Day / Oct. 11, 2018 / © 2018 IBM Corporation</a:t>
            </a:r>
          </a:p>
        </p:txBody>
      </p:sp>
    </p:spTree>
    <p:extLst>
      <p:ext uri="{BB962C8B-B14F-4D97-AF65-F5344CB8AC3E}">
        <p14:creationId xmlns:p14="http://schemas.microsoft.com/office/powerpoint/2010/main" val="693640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731" y="411480"/>
            <a:ext cx="7002840" cy="640080"/>
          </a:xfrm>
        </p:spPr>
        <p:txBody>
          <a:bodyPr/>
          <a:lstStyle/>
          <a:p>
            <a:r>
              <a:rPr lang="en-US" dirty="0"/>
              <a:t>Fast Data and Analytics with IBM Db2 Event Store</a:t>
            </a:r>
          </a:p>
        </p:txBody>
      </p:sp>
      <p:sp>
        <p:nvSpPr>
          <p:cNvPr id="18" name="Footer Placeholder 17">
            <a:extLst>
              <a:ext uri="{FF2B5EF4-FFF2-40B4-BE49-F238E27FC236}">
                <a16:creationId xmlns:a16="http://schemas.microsoft.com/office/drawing/2014/main" id="{370B9726-A259-4C06-B53E-DE7CB363C473}"/>
              </a:ext>
            </a:extLst>
          </p:cNvPr>
          <p:cNvSpPr>
            <a:spLocks noGrp="1"/>
          </p:cNvSpPr>
          <p:nvPr>
            <p:ph type="ftr" sz="quarter" idx="11"/>
          </p:nvPr>
        </p:nvSpPr>
        <p:spPr/>
        <p:txBody>
          <a:bodyPr/>
          <a:lstStyle/>
          <a:p>
            <a:r>
              <a:rPr lang="en-US"/>
              <a:t>Think 2018 / DOC 8105 / March 19, 2018 / © 2018 IBM Corporation</a:t>
            </a:r>
          </a:p>
        </p:txBody>
      </p:sp>
      <p:sp>
        <p:nvSpPr>
          <p:cNvPr id="5" name="Text Placeholder 4">
            <a:extLst>
              <a:ext uri="{FF2B5EF4-FFF2-40B4-BE49-F238E27FC236}">
                <a16:creationId xmlns:a16="http://schemas.microsoft.com/office/drawing/2014/main" id="{059EB35D-4D21-4EFD-B66D-9CF092907854}"/>
              </a:ext>
            </a:extLst>
          </p:cNvPr>
          <p:cNvSpPr>
            <a:spLocks noGrp="1"/>
          </p:cNvSpPr>
          <p:nvPr>
            <p:ph type="body" sz="quarter" idx="12"/>
          </p:nvPr>
        </p:nvSpPr>
        <p:spPr>
          <a:xfrm>
            <a:off x="4142840" y="1093470"/>
            <a:ext cx="4113728" cy="3589656"/>
          </a:xfrm>
        </p:spPr>
        <p:txBody>
          <a:bodyPr/>
          <a:lstStyle/>
          <a:p>
            <a:r>
              <a:rPr lang="en-US" sz="1350" b="1" dirty="0"/>
              <a:t>Built on Spark Platform</a:t>
            </a:r>
          </a:p>
          <a:p>
            <a:pPr marL="214313" indent="-214313">
              <a:buFont typeface="IBM Plex Sans" panose="020B0503050203000203" pitchFamily="34" charset="0"/>
              <a:buChar char="–"/>
            </a:pPr>
            <a:r>
              <a:rPr lang="en-US" sz="1200" dirty="0"/>
              <a:t>Spark:  SQL /Streaming/Analytics /Machine Learning</a:t>
            </a:r>
          </a:p>
          <a:p>
            <a:pPr marL="214313" indent="-214313">
              <a:buFont typeface="IBM Plex Sans" panose="020B0503050203000203" pitchFamily="34" charset="0"/>
              <a:buChar char="–"/>
            </a:pPr>
            <a:r>
              <a:rPr lang="en-US" sz="1200" dirty="0"/>
              <a:t>Supports Spark API and Native Db2 Event Store API’s</a:t>
            </a:r>
          </a:p>
          <a:p>
            <a:r>
              <a:rPr lang="en-US" sz="1350" b="1" dirty="0"/>
              <a:t>Leverage open data format </a:t>
            </a:r>
          </a:p>
          <a:p>
            <a:pPr marL="214313" indent="-214313">
              <a:buFont typeface="IBM Plex Sans" panose="020B0503050203000203" pitchFamily="34" charset="0"/>
              <a:buChar char="–"/>
            </a:pPr>
            <a:r>
              <a:rPr lang="en-US" sz="1200" dirty="0"/>
              <a:t>Parquet Columnar Data Format</a:t>
            </a:r>
          </a:p>
          <a:p>
            <a:pPr marL="214313" indent="-214313">
              <a:buFont typeface="IBM Plex Sans" panose="020B0503050203000203" pitchFamily="34" charset="0"/>
              <a:buChar char="–"/>
            </a:pPr>
            <a:r>
              <a:rPr lang="en-US" sz="1200" dirty="0"/>
              <a:t>No Vendor Lock-in for access to your data</a:t>
            </a:r>
          </a:p>
          <a:p>
            <a:pPr marL="214313" indent="-214313">
              <a:buFont typeface="IBM Plex Sans" panose="020B0503050203000203" pitchFamily="34" charset="0"/>
              <a:buChar char="–"/>
            </a:pPr>
            <a:r>
              <a:rPr lang="en-US" sz="1200" dirty="0"/>
              <a:t>Separation of Storage and Compute</a:t>
            </a:r>
          </a:p>
          <a:p>
            <a:r>
              <a:rPr lang="en-US" sz="1200" b="1" dirty="0"/>
              <a:t>Native Data Access For  Apache Hadoop / Db2 Queries,</a:t>
            </a:r>
            <a:br>
              <a:rPr lang="en-US" sz="1200" b="1" dirty="0"/>
            </a:br>
            <a:r>
              <a:rPr lang="en-US" sz="1200" b="1" dirty="0"/>
              <a:t>Fluid Query / IBM BIGSQL</a:t>
            </a:r>
          </a:p>
          <a:p>
            <a:r>
              <a:rPr lang="en-US" sz="1200" b="1" dirty="0"/>
              <a:t>Developer Edition download available at no cost</a:t>
            </a:r>
          </a:p>
          <a:p>
            <a:r>
              <a:rPr lang="en-US" sz="1200" b="1" dirty="0">
                <a:solidFill>
                  <a:schemeClr val="accent6">
                    <a:lumMod val="40000"/>
                    <a:lumOff val="60000"/>
                  </a:schemeClr>
                </a:solidFill>
              </a:rPr>
              <a:t>Ibm.biz/Db2EventStore   </a:t>
            </a:r>
          </a:p>
          <a:p>
            <a:endParaRPr lang="en-US" sz="1350" dirty="0"/>
          </a:p>
        </p:txBody>
      </p:sp>
      <p:sp>
        <p:nvSpPr>
          <p:cNvPr id="10" name="Text Placeholder 9">
            <a:extLst>
              <a:ext uri="{FF2B5EF4-FFF2-40B4-BE49-F238E27FC236}">
                <a16:creationId xmlns:a16="http://schemas.microsoft.com/office/drawing/2014/main" id="{8D730E42-19D3-4EF5-BE97-945A8AA015C0}"/>
              </a:ext>
            </a:extLst>
          </p:cNvPr>
          <p:cNvSpPr>
            <a:spLocks noGrp="1"/>
          </p:cNvSpPr>
          <p:nvPr>
            <p:ph type="body" sz="quarter" idx="14"/>
          </p:nvPr>
        </p:nvSpPr>
        <p:spPr>
          <a:xfrm>
            <a:off x="229733" y="1093472"/>
            <a:ext cx="3490019" cy="3589655"/>
          </a:xfrm>
        </p:spPr>
        <p:txBody>
          <a:bodyPr/>
          <a:lstStyle/>
          <a:p>
            <a:r>
              <a:rPr lang="en-US" sz="1800" b="1" dirty="0">
                <a:solidFill>
                  <a:schemeClr val="accent6">
                    <a:lumMod val="40000"/>
                    <a:lumOff val="60000"/>
                  </a:schemeClr>
                </a:solidFill>
              </a:rPr>
              <a:t>What is it?</a:t>
            </a:r>
          </a:p>
          <a:p>
            <a:r>
              <a:rPr lang="en-US" sz="1350" dirty="0"/>
              <a:t>In-Memory database designed for massive ingestion of event data while performing real-time analytics. Optimized for event driven data processing and analysis.</a:t>
            </a:r>
          </a:p>
          <a:p>
            <a:r>
              <a:rPr lang="en-US" sz="1350" b="1" dirty="0"/>
              <a:t>Massive data ingests &gt; million rows per </a:t>
            </a:r>
            <a:br>
              <a:rPr lang="en-US" sz="1350" b="1" dirty="0"/>
            </a:br>
            <a:r>
              <a:rPr lang="en-US" sz="1350" b="1" dirty="0"/>
              <a:t>second per Node</a:t>
            </a:r>
          </a:p>
          <a:p>
            <a:pPr marL="214313" indent="-214313">
              <a:buFont typeface="IBM Plex Sans" panose="020B0503050203000203" pitchFamily="34" charset="0"/>
              <a:buChar char="–"/>
            </a:pPr>
            <a:r>
              <a:rPr lang="en-US" sz="1200" dirty="0"/>
              <a:t>Linear Scale of Compute and Storage</a:t>
            </a:r>
          </a:p>
          <a:p>
            <a:r>
              <a:rPr lang="en-US" sz="1350" b="1" dirty="0"/>
              <a:t>Real-time analytics (HTAP) embedded</a:t>
            </a:r>
          </a:p>
          <a:p>
            <a:pPr marL="214313" indent="-214313">
              <a:buFont typeface="IBM Plex Sans" panose="020B0503050203000203" pitchFamily="34" charset="0"/>
              <a:buChar char="–"/>
            </a:pPr>
            <a:r>
              <a:rPr lang="en-US" sz="1200" dirty="0"/>
              <a:t>Optimized based on BLU technology</a:t>
            </a:r>
          </a:p>
          <a:p>
            <a:pPr marL="214313" indent="-214313">
              <a:buFont typeface="IBM Plex Sans" panose="020B0503050203000203" pitchFamily="34" charset="0"/>
              <a:buChar char="–"/>
            </a:pPr>
            <a:r>
              <a:rPr lang="en-US" sz="1200" dirty="0"/>
              <a:t>Streamed Data Performance</a:t>
            </a:r>
          </a:p>
          <a:p>
            <a:endParaRPr lang="en-US" dirty="0"/>
          </a:p>
        </p:txBody>
      </p:sp>
      <p:grpSp>
        <p:nvGrpSpPr>
          <p:cNvPr id="15" name="Group 14"/>
          <p:cNvGrpSpPr/>
          <p:nvPr/>
        </p:nvGrpSpPr>
        <p:grpSpPr>
          <a:xfrm>
            <a:off x="7114955" y="289684"/>
            <a:ext cx="1799255" cy="548021"/>
            <a:chOff x="3108822" y="5835463"/>
            <a:chExt cx="2573519" cy="783847"/>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822" y="5835463"/>
              <a:ext cx="783847" cy="783847"/>
            </a:xfrm>
            <a:prstGeom prst="rect">
              <a:avLst/>
            </a:prstGeom>
          </p:spPr>
        </p:pic>
        <p:sp>
          <p:nvSpPr>
            <p:cNvPr id="17" name="TextBox 16"/>
            <p:cNvSpPr txBox="1"/>
            <p:nvPr/>
          </p:nvSpPr>
          <p:spPr>
            <a:xfrm>
              <a:off x="3739240" y="6091442"/>
              <a:ext cx="1943101" cy="337206"/>
            </a:xfrm>
            <a:prstGeom prst="rect">
              <a:avLst/>
            </a:prstGeom>
          </p:spPr>
          <p:txBody>
            <a:bodyPr vert="horz" wrap="none" lIns="68562" tIns="34281" rIns="68562" bIns="34281" rtlCol="0" anchor="t" anchorCtr="0">
              <a:noAutofit/>
            </a:bodyPr>
            <a:lstStyle/>
            <a:p>
              <a:pPr>
                <a:lnSpc>
                  <a:spcPct val="90000"/>
                </a:lnSpc>
                <a:spcBef>
                  <a:spcPts val="750"/>
                </a:spcBef>
              </a:pPr>
              <a:r>
                <a:rPr lang="en-US" sz="1050" dirty="0">
                  <a:solidFill>
                    <a:srgbClr val="2B73B4"/>
                  </a:solidFill>
                  <a:latin typeface="Helvetica Neue" charset="0"/>
                  <a:ea typeface="Helvetica Neue" charset="0"/>
                  <a:cs typeface="Helvetica Neue" charset="0"/>
                </a:rPr>
                <a:t>IBM</a:t>
              </a:r>
              <a:r>
                <a:rPr lang="en-US" sz="1050" b="1" dirty="0">
                  <a:solidFill>
                    <a:srgbClr val="2B73B4"/>
                  </a:solidFill>
                  <a:latin typeface="Helvetica Neue" charset="0"/>
                  <a:ea typeface="Helvetica Neue" charset="0"/>
                  <a:cs typeface="Helvetica Neue" charset="0"/>
                </a:rPr>
                <a:t> Db2 Event Store</a:t>
              </a:r>
            </a:p>
          </p:txBody>
        </p:sp>
      </p:grpSp>
      <p:sp>
        <p:nvSpPr>
          <p:cNvPr id="22" name="Chevron 19">
            <a:extLst>
              <a:ext uri="{FF2B5EF4-FFF2-40B4-BE49-F238E27FC236}">
                <a16:creationId xmlns:a16="http://schemas.microsoft.com/office/drawing/2014/main" id="{EBE1412B-2409-4577-91F2-EB1AEAF7DF97}"/>
              </a:ext>
            </a:extLst>
          </p:cNvPr>
          <p:cNvSpPr/>
          <p:nvPr/>
        </p:nvSpPr>
        <p:spPr>
          <a:xfrm>
            <a:off x="8549265" y="2273483"/>
            <a:ext cx="377941" cy="596536"/>
          </a:xfrm>
          <a:prstGeom prst="chevron">
            <a:avLst>
              <a:gd name="adj" fmla="val 61470"/>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3" dirty="0">
              <a:solidFill>
                <a:schemeClr val="accent6">
                  <a:lumMod val="40000"/>
                  <a:lumOff val="60000"/>
                </a:schemeClr>
              </a:solidFill>
            </a:endParaRPr>
          </a:p>
        </p:txBody>
      </p:sp>
      <p:sp>
        <p:nvSpPr>
          <p:cNvPr id="12" name="Footer Placeholder 22">
            <a:extLst>
              <a:ext uri="{FF2B5EF4-FFF2-40B4-BE49-F238E27FC236}">
                <a16:creationId xmlns:a16="http://schemas.microsoft.com/office/drawing/2014/main" id="{D200CB20-090D-4A4E-ADA4-398A772EF175}"/>
              </a:ext>
            </a:extLst>
          </p:cNvPr>
          <p:cNvSpPr txBox="1">
            <a:spLocks/>
          </p:cNvSpPr>
          <p:nvPr/>
        </p:nvSpPr>
        <p:spPr>
          <a:xfrm>
            <a:off x="7085478" y="4794206"/>
            <a:ext cx="1828732"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IBM Community Day / Oct. 11, 2018 / © 2018 IBM Corporation</a:t>
            </a:r>
          </a:p>
        </p:txBody>
      </p:sp>
    </p:spTree>
    <p:extLst>
      <p:ext uri="{BB962C8B-B14F-4D97-AF65-F5344CB8AC3E}">
        <p14:creationId xmlns:p14="http://schemas.microsoft.com/office/powerpoint/2010/main" val="1408360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p:txBody>
          <a:bodyPr vert="horz" lIns="0" tIns="0" rIns="0" bIns="0" rtlCol="0" anchor="t">
            <a:noAutofit/>
          </a:bodyPr>
          <a:lstStyle/>
          <a:p>
            <a:r>
              <a:rPr lang="en-US">
                <a:sym typeface="Source Sans Pro"/>
              </a:rPr>
              <a:t>Understanding Data Streaming</a:t>
            </a:r>
            <a:endParaRPr lang="en-US" dirty="0">
              <a:sym typeface="Source Sans Pro"/>
            </a:endParaRPr>
          </a:p>
        </p:txBody>
      </p:sp>
      <p:sp>
        <p:nvSpPr>
          <p:cNvPr id="13" name="Slide Number Placeholder 12">
            <a:extLst>
              <a:ext uri="{FF2B5EF4-FFF2-40B4-BE49-F238E27FC236}">
                <a16:creationId xmlns:a16="http://schemas.microsoft.com/office/drawing/2014/main" id="{E2040BF9-95C8-4579-B57A-657A510231CB}"/>
              </a:ext>
            </a:extLst>
          </p:cNvPr>
          <p:cNvSpPr>
            <a:spLocks noGrp="1"/>
          </p:cNvSpPr>
          <p:nvPr>
            <p:ph type="sldNum" sz="quarter" idx="10"/>
          </p:nvPr>
        </p:nvSpPr>
        <p:spPr/>
        <p:txBody>
          <a:bodyPr/>
          <a:lstStyle/>
          <a:p>
            <a:fld id="{D0BE6F14-FF48-0F4F-A8AA-2E3F25371E4A}" type="slidenum">
              <a:rPr lang="en-US" smtClean="0"/>
              <a:pPr/>
              <a:t>16</a:t>
            </a:fld>
            <a:endParaRPr lang="en-US" dirty="0"/>
          </a:p>
        </p:txBody>
      </p:sp>
      <p:sp>
        <p:nvSpPr>
          <p:cNvPr id="11" name="Text Placeholder 10">
            <a:extLst>
              <a:ext uri="{FF2B5EF4-FFF2-40B4-BE49-F238E27FC236}">
                <a16:creationId xmlns:a16="http://schemas.microsoft.com/office/drawing/2014/main" id="{FF87CE58-B688-4E52-90AC-083EC566F17D}"/>
              </a:ext>
            </a:extLst>
          </p:cNvPr>
          <p:cNvSpPr>
            <a:spLocks noGrp="1"/>
          </p:cNvSpPr>
          <p:nvPr>
            <p:ph type="body" sz="quarter" idx="12"/>
          </p:nvPr>
        </p:nvSpPr>
        <p:spPr/>
        <p:txBody>
          <a:bodyPr/>
          <a:lstStyle/>
          <a:p>
            <a:r>
              <a:rPr lang="en-US" sz="2700" b="1" dirty="0">
                <a:solidFill>
                  <a:schemeClr val="accent6">
                    <a:lumMod val="40000"/>
                    <a:lumOff val="60000"/>
                  </a:schemeClr>
                </a:solidFill>
                <a:sym typeface="Source Sans Pro"/>
              </a:rPr>
              <a:t>To understand Fast Data we must first understand traditional data streaming</a:t>
            </a:r>
            <a:endParaRPr lang="en-US" sz="2100" b="1" dirty="0">
              <a:solidFill>
                <a:schemeClr val="accent6">
                  <a:lumMod val="40000"/>
                  <a:lumOff val="60000"/>
                </a:schemeClr>
              </a:solidFill>
              <a:sym typeface="Source Sans Pro"/>
            </a:endParaRPr>
          </a:p>
          <a:p>
            <a:endParaRPr lang="en-US" sz="2100" dirty="0"/>
          </a:p>
        </p:txBody>
      </p:sp>
      <p:sp>
        <p:nvSpPr>
          <p:cNvPr id="4" name="Text Placeholder 3">
            <a:extLst>
              <a:ext uri="{FF2B5EF4-FFF2-40B4-BE49-F238E27FC236}">
                <a16:creationId xmlns:a16="http://schemas.microsoft.com/office/drawing/2014/main" id="{09907272-5E1F-45EC-A92C-CE680626E7AE}"/>
              </a:ext>
            </a:extLst>
          </p:cNvPr>
          <p:cNvSpPr>
            <a:spLocks noGrp="1"/>
          </p:cNvSpPr>
          <p:nvPr>
            <p:ph type="body" sz="quarter" idx="13"/>
          </p:nvPr>
        </p:nvSpPr>
        <p:spPr/>
        <p:txBody>
          <a:bodyPr/>
          <a:lstStyle/>
          <a:p>
            <a:pPr marL="213122" lvl="1" indent="-213122"/>
            <a:r>
              <a:rPr lang="en-US" sz="1500" dirty="0">
                <a:sym typeface="Source Sans Pro"/>
              </a:rPr>
              <a:t>The processing of large or unbounded sequences of data</a:t>
            </a:r>
          </a:p>
          <a:p>
            <a:pPr marL="213122" lvl="1" indent="-213122"/>
            <a:r>
              <a:rPr lang="en-US" sz="1500" dirty="0">
                <a:sym typeface="Source Sans Pro"/>
              </a:rPr>
              <a:t>Datasets that are too large to fit in memory or disk</a:t>
            </a:r>
          </a:p>
          <a:p>
            <a:pPr marL="213122" lvl="1" indent="-213122"/>
            <a:r>
              <a:rPr lang="en-US" sz="1500" dirty="0">
                <a:sym typeface="Source Sans Pro"/>
              </a:rPr>
              <a:t>Can be used to provide insights for data that never ends</a:t>
            </a:r>
          </a:p>
          <a:p>
            <a:pPr marL="213122" lvl="1" indent="-213122"/>
            <a:r>
              <a:rPr lang="en-US" sz="1500" dirty="0">
                <a:sym typeface="Source Sans Pro"/>
              </a:rPr>
              <a:t>Typical use cases are to provide aggregations and predictions</a:t>
            </a:r>
          </a:p>
          <a:p>
            <a:pPr marL="213122" lvl="1" indent="-213122"/>
            <a:r>
              <a:rPr lang="en-US" sz="1500" dirty="0">
                <a:sym typeface="Source Sans Pro"/>
              </a:rPr>
              <a:t>Usually synchronous and single threaded</a:t>
            </a:r>
          </a:p>
          <a:p>
            <a:pPr marL="213122" lvl="1" indent="-213122"/>
            <a:r>
              <a:rPr lang="en-US" sz="1500" dirty="0">
                <a:sym typeface="Source Sans Pro"/>
              </a:rPr>
              <a:t>Very low latency and close to real time</a:t>
            </a:r>
          </a:p>
          <a:p>
            <a:endParaRPr lang="en-US" sz="1500" dirty="0"/>
          </a:p>
        </p:txBody>
      </p:sp>
      <p:sp>
        <p:nvSpPr>
          <p:cNvPr id="7" name="Footer Placeholder 22">
            <a:extLst>
              <a:ext uri="{FF2B5EF4-FFF2-40B4-BE49-F238E27FC236}">
                <a16:creationId xmlns:a16="http://schemas.microsoft.com/office/drawing/2014/main" id="{BD70C429-C39C-0E40-AECD-AA4D781C112F}"/>
              </a:ext>
            </a:extLst>
          </p:cNvPr>
          <p:cNvSpPr txBox="1">
            <a:spLocks/>
          </p:cNvSpPr>
          <p:nvPr/>
        </p:nvSpPr>
        <p:spPr>
          <a:xfrm>
            <a:off x="7085478" y="4787900"/>
            <a:ext cx="1828732"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IBM Community Day / Oct. 11, 2018 / © 2018 IBM Corporation</a:t>
            </a:r>
          </a:p>
        </p:txBody>
      </p:sp>
    </p:spTree>
    <p:extLst>
      <p:ext uri="{BB962C8B-B14F-4D97-AF65-F5344CB8AC3E}">
        <p14:creationId xmlns:p14="http://schemas.microsoft.com/office/powerpoint/2010/main" val="1858407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body" idx="4294967295"/>
          </p:nvPr>
        </p:nvSpPr>
        <p:spPr>
          <a:xfrm>
            <a:off x="56830" y="68143"/>
            <a:ext cx="8953500" cy="390525"/>
          </a:xfrm>
          <a:prstGeom prst="rect">
            <a:avLst/>
          </a:prstGeom>
        </p:spPr>
        <p:txBody>
          <a:bodyPr spcFirstLastPara="1" vert="horz" wrap="square" lIns="68569" tIns="68569" rIns="68569" bIns="68569" rtlCol="0" anchor="t" anchorCtr="0">
            <a:noAutofit/>
          </a:bodyPr>
          <a:lstStyle/>
          <a:p>
            <a:pPr marL="0" indent="0">
              <a:spcBef>
                <a:spcPts val="0"/>
              </a:spcBef>
            </a:pPr>
            <a:r>
              <a:rPr lang="en-US" sz="2400" dirty="0">
                <a:latin typeface="+mj-lt"/>
                <a:ea typeface="IBM Plex Sans Condensed" charset="0"/>
                <a:cs typeface="IBM Plex Sans Condensed" charset="0"/>
              </a:rPr>
              <a:t>Lightbend FDP, </a:t>
            </a:r>
            <a:r>
              <a:rPr lang="en-US" sz="2400" dirty="0" err="1">
                <a:latin typeface="+mj-lt"/>
                <a:ea typeface="IBM Plex Sans Condensed" charset="0"/>
                <a:cs typeface="IBM Plex Sans Condensed" charset="0"/>
              </a:rPr>
              <a:t>killrweather</a:t>
            </a:r>
            <a:r>
              <a:rPr lang="en-US" sz="2400" dirty="0">
                <a:latin typeface="+mj-lt"/>
                <a:ea typeface="IBM Plex Sans Condensed" charset="0"/>
                <a:cs typeface="IBM Plex Sans Condensed" charset="0"/>
              </a:rPr>
              <a:t> &amp; Event Store Predict Weather</a:t>
            </a:r>
            <a:endParaRPr sz="2400" dirty="0">
              <a:latin typeface="+mj-lt"/>
              <a:ea typeface="IBM Plex Sans Condensed" charset="0"/>
              <a:cs typeface="IBM Plex Sans Condensed" charset="0"/>
            </a:endParaRPr>
          </a:p>
        </p:txBody>
      </p:sp>
      <p:sp>
        <p:nvSpPr>
          <p:cNvPr id="54" name="Shape 54"/>
          <p:cNvSpPr txBox="1"/>
          <p:nvPr/>
        </p:nvSpPr>
        <p:spPr>
          <a:xfrm>
            <a:off x="4354096" y="2336161"/>
            <a:ext cx="835425" cy="259875"/>
          </a:xfrm>
          <a:prstGeom prst="rect">
            <a:avLst/>
          </a:prstGeom>
          <a:noFill/>
          <a:ln>
            <a:noFill/>
          </a:ln>
        </p:spPr>
        <p:txBody>
          <a:bodyPr spcFirstLastPara="1" wrap="square" lIns="68569" tIns="68569" rIns="68569" bIns="68569" anchor="t" anchorCtr="0">
            <a:noAutofit/>
          </a:bodyPr>
          <a:lstStyle/>
          <a:p>
            <a:r>
              <a:rPr lang="en-US" sz="1013" b="1" dirty="0">
                <a:solidFill>
                  <a:schemeClr val="lt1"/>
                </a:solidFill>
                <a:latin typeface="IBM Plex Sans" charset="0"/>
                <a:ea typeface="IBM Plex Sans" charset="0"/>
                <a:cs typeface="IBM Plex Sans" charset="0"/>
              </a:rPr>
              <a:t>Raw Data</a:t>
            </a:r>
            <a:endParaRPr sz="1013" b="1" dirty="0">
              <a:solidFill>
                <a:schemeClr val="lt1"/>
              </a:solidFill>
              <a:latin typeface="IBM Plex Sans" charset="0"/>
              <a:ea typeface="IBM Plex Sans" charset="0"/>
              <a:cs typeface="IBM Plex Sans" charset="0"/>
            </a:endParaRPr>
          </a:p>
        </p:txBody>
      </p:sp>
      <p:cxnSp>
        <p:nvCxnSpPr>
          <p:cNvPr id="57" name="Shape 57"/>
          <p:cNvCxnSpPr/>
          <p:nvPr/>
        </p:nvCxnSpPr>
        <p:spPr>
          <a:xfrm flipV="1">
            <a:off x="7991190" y="1722245"/>
            <a:ext cx="4276" cy="521469"/>
          </a:xfrm>
          <a:prstGeom prst="straightConnector1">
            <a:avLst/>
          </a:prstGeom>
          <a:noFill/>
          <a:ln w="29845" cap="flat" cmpd="sng">
            <a:solidFill>
              <a:schemeClr val="bg1">
                <a:lumMod val="95000"/>
              </a:schemeClr>
            </a:solidFill>
            <a:prstDash val="solid"/>
            <a:round/>
            <a:headEnd type="none" w="lg" len="lg"/>
            <a:tailEnd type="triangle" w="lg" len="lg"/>
          </a:ln>
        </p:spPr>
      </p:cxnSp>
      <p:cxnSp>
        <p:nvCxnSpPr>
          <p:cNvPr id="61" name="Shape 61"/>
          <p:cNvCxnSpPr>
            <a:endCxn id="13" idx="0"/>
          </p:cNvCxnSpPr>
          <p:nvPr/>
        </p:nvCxnSpPr>
        <p:spPr>
          <a:xfrm>
            <a:off x="7995619" y="2752844"/>
            <a:ext cx="788" cy="581504"/>
          </a:xfrm>
          <a:prstGeom prst="straightConnector1">
            <a:avLst/>
          </a:prstGeom>
          <a:noFill/>
          <a:ln w="29845" cap="flat" cmpd="sng">
            <a:solidFill>
              <a:schemeClr val="bg1">
                <a:lumMod val="95000"/>
              </a:schemeClr>
            </a:solidFill>
            <a:prstDash val="solid"/>
            <a:round/>
            <a:headEnd type="none" w="lg" len="lg"/>
            <a:tailEnd type="triangle" w="lg" len="lg"/>
          </a:ln>
        </p:spPr>
      </p:cxnSp>
      <p:sp>
        <p:nvSpPr>
          <p:cNvPr id="66" name="Shape 66"/>
          <p:cNvSpPr txBox="1"/>
          <p:nvPr/>
        </p:nvSpPr>
        <p:spPr>
          <a:xfrm>
            <a:off x="6558330" y="3654769"/>
            <a:ext cx="968297" cy="319477"/>
          </a:xfrm>
          <a:prstGeom prst="rect">
            <a:avLst/>
          </a:prstGeom>
          <a:noFill/>
          <a:ln>
            <a:noFill/>
          </a:ln>
        </p:spPr>
        <p:txBody>
          <a:bodyPr spcFirstLastPara="1" wrap="square" lIns="68569" tIns="68569" rIns="68569" bIns="68569" anchor="t" anchorCtr="0">
            <a:noAutofit/>
          </a:bodyPr>
          <a:lstStyle/>
          <a:p>
            <a:r>
              <a:rPr lang="en-US" sz="1013" b="1" dirty="0">
                <a:solidFill>
                  <a:srgbClr val="FFFFFF"/>
                </a:solidFill>
                <a:latin typeface="IBM Plex Sans" charset="0"/>
                <a:ea typeface="IBM Plex Sans" charset="0"/>
                <a:cs typeface="IBM Plex Sans" charset="0"/>
              </a:rPr>
              <a:t>Model Export</a:t>
            </a:r>
            <a:endParaRPr sz="1013" b="1" dirty="0">
              <a:solidFill>
                <a:srgbClr val="FFFFFF"/>
              </a:solidFill>
              <a:latin typeface="IBM Plex Sans" charset="0"/>
              <a:ea typeface="IBM Plex Sans" charset="0"/>
              <a:cs typeface="IBM Plex Sans" charset="0"/>
            </a:endParaRPr>
          </a:p>
        </p:txBody>
      </p:sp>
      <p:sp>
        <p:nvSpPr>
          <p:cNvPr id="72" name="Shape 72"/>
          <p:cNvSpPr txBox="1"/>
          <p:nvPr/>
        </p:nvSpPr>
        <p:spPr>
          <a:xfrm>
            <a:off x="3662632" y="3463346"/>
            <a:ext cx="835425" cy="390825"/>
          </a:xfrm>
          <a:prstGeom prst="rect">
            <a:avLst/>
          </a:prstGeom>
          <a:solidFill>
            <a:srgbClr val="FFC000"/>
          </a:solidFill>
          <a:ln w="9525" cap="flat" cmpd="sng">
            <a:solidFill>
              <a:srgbClr val="FFC000"/>
            </a:solidFill>
            <a:prstDash val="solid"/>
            <a:round/>
            <a:headEnd type="none" w="med" len="med"/>
            <a:tailEnd type="none" w="med" len="med"/>
          </a:ln>
        </p:spPr>
        <p:txBody>
          <a:bodyPr spcFirstLastPara="1" wrap="square" lIns="81000" tIns="40500" rIns="68569" bIns="68569" anchor="t" anchorCtr="0">
            <a:noAutofit/>
          </a:bodyPr>
          <a:lstStyle/>
          <a:p>
            <a:pPr algn="ctr"/>
            <a:r>
              <a:rPr lang="en-US" sz="1013" b="1" dirty="0">
                <a:solidFill>
                  <a:srgbClr val="FFFFFF"/>
                </a:solidFill>
                <a:latin typeface="IBM Plex Sans" charset="0"/>
                <a:ea typeface="IBM Plex Sans" charset="0"/>
                <a:cs typeface="IBM Plex Sans" charset="0"/>
              </a:rPr>
              <a:t>Model Serving</a:t>
            </a:r>
            <a:endParaRPr sz="1013" b="1" dirty="0">
              <a:solidFill>
                <a:srgbClr val="FFFFFF"/>
              </a:solidFill>
              <a:latin typeface="IBM Plex Sans" charset="0"/>
              <a:ea typeface="IBM Plex Sans" charset="0"/>
              <a:cs typeface="IBM Plex Sans" charset="0"/>
            </a:endParaRPr>
          </a:p>
        </p:txBody>
      </p:sp>
      <p:pic>
        <p:nvPicPr>
          <p:cNvPr id="2" name="Picture 1">
            <a:hlinkClick r:id="rId3"/>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202728" y="2258646"/>
            <a:ext cx="778498" cy="583874"/>
          </a:xfrm>
          <a:prstGeom prst="rect">
            <a:avLst/>
          </a:prstGeom>
        </p:spPr>
      </p:pic>
      <p:pic>
        <p:nvPicPr>
          <p:cNvPr id="5" name="Picture 4">
            <a:hlinkClick r:id="rId3"/>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784390" y="2177512"/>
            <a:ext cx="601329" cy="746142"/>
          </a:xfrm>
          <a:prstGeom prst="rect">
            <a:avLst/>
          </a:prstGeom>
        </p:spPr>
      </p:pic>
      <p:cxnSp>
        <p:nvCxnSpPr>
          <p:cNvPr id="42" name="Shape 53"/>
          <p:cNvCxnSpPr/>
          <p:nvPr/>
        </p:nvCxnSpPr>
        <p:spPr>
          <a:xfrm>
            <a:off x="2981225" y="2586177"/>
            <a:ext cx="803165" cy="0"/>
          </a:xfrm>
          <a:prstGeom prst="straightConnector1">
            <a:avLst/>
          </a:prstGeom>
          <a:noFill/>
          <a:ln w="29845" cap="flat" cmpd="sng">
            <a:solidFill>
              <a:schemeClr val="bg1">
                <a:lumMod val="95000"/>
              </a:schemeClr>
            </a:solidFill>
            <a:prstDash val="solid"/>
            <a:round/>
            <a:headEnd type="none" w="lg" len="lg"/>
            <a:tailEnd type="triangle" w="lg" len="lg"/>
          </a:ln>
        </p:spPr>
      </p:cxnSp>
      <p:pic>
        <p:nvPicPr>
          <p:cNvPr id="11" name="Picture 10">
            <a:hlinkClick r:id="rId6"/>
          </p:cNvPr>
          <p:cNvPicPr>
            <a:picLocks noChangeAspect="1"/>
          </p:cNvPicPr>
          <p:nvPr/>
        </p:nvPicPr>
        <p:blipFill>
          <a:blip r:embed="rId7"/>
          <a:stretch>
            <a:fillRect/>
          </a:stretch>
        </p:blipFill>
        <p:spPr>
          <a:xfrm>
            <a:off x="7561934" y="2128464"/>
            <a:ext cx="873010" cy="873010"/>
          </a:xfrm>
          <a:prstGeom prst="rect">
            <a:avLst/>
          </a:prstGeom>
        </p:spPr>
      </p:pic>
      <p:pic>
        <p:nvPicPr>
          <p:cNvPr id="12" name="Picture 11">
            <a:hlinkClick r:id="rId8"/>
          </p:cNvPr>
          <p:cNvPicPr>
            <a:picLocks noChangeAspect="1"/>
          </p:cNvPicPr>
          <p:nvPr/>
        </p:nvPicPr>
        <p:blipFill>
          <a:blip r:embed="rId9">
            <a:clrChange>
              <a:clrFrom>
                <a:srgbClr val="1F1F1F"/>
              </a:clrFrom>
              <a:clrTo>
                <a:srgbClr val="1F1F1F">
                  <a:alpha val="0"/>
                </a:srgbClr>
              </a:clrTo>
            </a:clrChange>
          </a:blip>
          <a:stretch>
            <a:fillRect/>
          </a:stretch>
        </p:blipFill>
        <p:spPr>
          <a:xfrm>
            <a:off x="7557687" y="915590"/>
            <a:ext cx="833054" cy="833054"/>
          </a:xfrm>
          <a:prstGeom prst="rect">
            <a:avLst/>
          </a:prstGeom>
        </p:spPr>
      </p:pic>
      <p:pic>
        <p:nvPicPr>
          <p:cNvPr id="13" name="Picture 12">
            <a:hlinkClick r:id="rId10"/>
          </p:cNvPr>
          <p:cNvPicPr>
            <a:picLocks noChangeAspect="1"/>
          </p:cNvPicPr>
          <p:nvPr/>
        </p:nvPicPr>
        <p:blipFill rotWithShape="1">
          <a:blip r:embed="rId11" cstate="hqprint">
            <a:clrChange>
              <a:clrFrom>
                <a:srgbClr val="142935"/>
              </a:clrFrom>
              <a:clrTo>
                <a:srgbClr val="142935">
                  <a:alpha val="0"/>
                </a:srgbClr>
              </a:clrTo>
            </a:clrChange>
            <a:extLst>
              <a:ext uri="{28A0092B-C50C-407E-A947-70E740481C1C}">
                <a14:useLocalDpi xmlns:a14="http://schemas.microsoft.com/office/drawing/2010/main"/>
              </a:ext>
            </a:extLst>
          </a:blip>
          <a:srcRect/>
          <a:stretch/>
        </p:blipFill>
        <p:spPr>
          <a:xfrm>
            <a:off x="7495382" y="3334348"/>
            <a:ext cx="1002050" cy="645668"/>
          </a:xfrm>
          <a:prstGeom prst="rect">
            <a:avLst/>
          </a:prstGeom>
        </p:spPr>
      </p:pic>
      <p:cxnSp>
        <p:nvCxnSpPr>
          <p:cNvPr id="79" name="Shape 53"/>
          <p:cNvCxnSpPr/>
          <p:nvPr/>
        </p:nvCxnSpPr>
        <p:spPr>
          <a:xfrm>
            <a:off x="6773193" y="2599330"/>
            <a:ext cx="814417" cy="3356"/>
          </a:xfrm>
          <a:prstGeom prst="straightConnector1">
            <a:avLst/>
          </a:prstGeom>
          <a:noFill/>
          <a:ln w="29845" cap="flat" cmpd="sng">
            <a:solidFill>
              <a:schemeClr val="bg1">
                <a:lumMod val="95000"/>
              </a:schemeClr>
            </a:solidFill>
            <a:prstDash val="solid"/>
            <a:round/>
            <a:headEnd type="none" w="lg" len="lg"/>
            <a:tailEnd type="triangle" w="lg" len="lg"/>
          </a:ln>
        </p:spPr>
      </p:cxnSp>
      <p:pic>
        <p:nvPicPr>
          <p:cNvPr id="16" name="Picture 15"/>
          <p:cNvPicPr>
            <a:picLocks noChangeAspect="1"/>
          </p:cNvPicPr>
          <p:nvPr/>
        </p:nvPicPr>
        <p:blipFill>
          <a:blip r:embed="rId12"/>
          <a:stretch>
            <a:fillRect/>
          </a:stretch>
        </p:blipFill>
        <p:spPr>
          <a:xfrm>
            <a:off x="234660" y="1329389"/>
            <a:ext cx="527020" cy="527020"/>
          </a:xfrm>
          <a:prstGeom prst="rect">
            <a:avLst/>
          </a:prstGeom>
        </p:spPr>
      </p:pic>
      <p:pic>
        <p:nvPicPr>
          <p:cNvPr id="80" name="Picture 79"/>
          <p:cNvPicPr>
            <a:picLocks noChangeAspect="1"/>
          </p:cNvPicPr>
          <p:nvPr/>
        </p:nvPicPr>
        <p:blipFill>
          <a:blip r:embed="rId12"/>
          <a:stretch>
            <a:fillRect/>
          </a:stretch>
        </p:blipFill>
        <p:spPr>
          <a:xfrm>
            <a:off x="234660" y="1985865"/>
            <a:ext cx="527020" cy="527020"/>
          </a:xfrm>
          <a:prstGeom prst="rect">
            <a:avLst/>
          </a:prstGeom>
        </p:spPr>
      </p:pic>
      <p:pic>
        <p:nvPicPr>
          <p:cNvPr id="81" name="Picture 80"/>
          <p:cNvPicPr>
            <a:picLocks noChangeAspect="1"/>
          </p:cNvPicPr>
          <p:nvPr/>
        </p:nvPicPr>
        <p:blipFill>
          <a:blip r:embed="rId12"/>
          <a:stretch>
            <a:fillRect/>
          </a:stretch>
        </p:blipFill>
        <p:spPr>
          <a:xfrm>
            <a:off x="234660" y="2667456"/>
            <a:ext cx="527020" cy="527020"/>
          </a:xfrm>
          <a:prstGeom prst="rect">
            <a:avLst/>
          </a:prstGeom>
        </p:spPr>
      </p:pic>
      <p:pic>
        <p:nvPicPr>
          <p:cNvPr id="82" name="Picture 81"/>
          <p:cNvPicPr>
            <a:picLocks noChangeAspect="1"/>
          </p:cNvPicPr>
          <p:nvPr/>
        </p:nvPicPr>
        <p:blipFill>
          <a:blip r:embed="rId12"/>
          <a:stretch>
            <a:fillRect/>
          </a:stretch>
        </p:blipFill>
        <p:spPr>
          <a:xfrm>
            <a:off x="234660" y="3349048"/>
            <a:ext cx="527020" cy="527020"/>
          </a:xfrm>
          <a:prstGeom prst="rect">
            <a:avLst/>
          </a:prstGeom>
        </p:spPr>
      </p:pic>
      <p:pic>
        <p:nvPicPr>
          <p:cNvPr id="84" name="Picture 83"/>
          <p:cNvPicPr>
            <a:picLocks noChangeAspect="1"/>
          </p:cNvPicPr>
          <p:nvPr/>
        </p:nvPicPr>
        <p:blipFill>
          <a:blip r:embed="rId12"/>
          <a:stretch>
            <a:fillRect/>
          </a:stretch>
        </p:blipFill>
        <p:spPr>
          <a:xfrm>
            <a:off x="982500" y="1985864"/>
            <a:ext cx="527020" cy="527020"/>
          </a:xfrm>
          <a:prstGeom prst="rect">
            <a:avLst/>
          </a:prstGeom>
        </p:spPr>
      </p:pic>
      <p:pic>
        <p:nvPicPr>
          <p:cNvPr id="85" name="Picture 84"/>
          <p:cNvPicPr>
            <a:picLocks noChangeAspect="1"/>
          </p:cNvPicPr>
          <p:nvPr/>
        </p:nvPicPr>
        <p:blipFill>
          <a:blip r:embed="rId12"/>
          <a:stretch>
            <a:fillRect/>
          </a:stretch>
        </p:blipFill>
        <p:spPr>
          <a:xfrm>
            <a:off x="982500" y="2667456"/>
            <a:ext cx="527020" cy="527020"/>
          </a:xfrm>
          <a:prstGeom prst="rect">
            <a:avLst/>
          </a:prstGeom>
        </p:spPr>
      </p:pic>
      <p:pic>
        <p:nvPicPr>
          <p:cNvPr id="86" name="Picture 85"/>
          <p:cNvPicPr>
            <a:picLocks noChangeAspect="1"/>
          </p:cNvPicPr>
          <p:nvPr/>
        </p:nvPicPr>
        <p:blipFill>
          <a:blip r:embed="rId12"/>
          <a:stretch>
            <a:fillRect/>
          </a:stretch>
        </p:blipFill>
        <p:spPr>
          <a:xfrm>
            <a:off x="982500" y="3349047"/>
            <a:ext cx="527020" cy="527020"/>
          </a:xfrm>
          <a:prstGeom prst="rect">
            <a:avLst/>
          </a:prstGeom>
        </p:spPr>
      </p:pic>
      <p:cxnSp>
        <p:nvCxnSpPr>
          <p:cNvPr id="87" name="Shape 53"/>
          <p:cNvCxnSpPr/>
          <p:nvPr/>
        </p:nvCxnSpPr>
        <p:spPr>
          <a:xfrm>
            <a:off x="1588625" y="2584539"/>
            <a:ext cx="603356" cy="0"/>
          </a:xfrm>
          <a:prstGeom prst="straightConnector1">
            <a:avLst/>
          </a:prstGeom>
          <a:noFill/>
          <a:ln w="31750" cap="flat" cmpd="sng">
            <a:solidFill>
              <a:schemeClr val="bg1">
                <a:lumMod val="95000"/>
              </a:schemeClr>
            </a:solidFill>
            <a:prstDash val="solid"/>
            <a:round/>
            <a:headEnd type="none" w="lg" len="lg"/>
            <a:tailEnd type="triangle" w="lg" len="lg"/>
          </a:ln>
        </p:spPr>
      </p:cxnSp>
      <p:pic>
        <p:nvPicPr>
          <p:cNvPr id="83" name="Picture 82"/>
          <p:cNvPicPr>
            <a:picLocks noChangeAspect="1"/>
          </p:cNvPicPr>
          <p:nvPr/>
        </p:nvPicPr>
        <p:blipFill>
          <a:blip r:embed="rId12"/>
          <a:stretch>
            <a:fillRect/>
          </a:stretch>
        </p:blipFill>
        <p:spPr>
          <a:xfrm>
            <a:off x="982500" y="1329389"/>
            <a:ext cx="527020" cy="527020"/>
          </a:xfrm>
          <a:prstGeom prst="rect">
            <a:avLst/>
          </a:prstGeom>
        </p:spPr>
      </p:pic>
      <p:cxnSp>
        <p:nvCxnSpPr>
          <p:cNvPr id="27" name="Elbow Connector 26"/>
          <p:cNvCxnSpPr>
            <a:stCxn id="13" idx="1"/>
            <a:endCxn id="72" idx="3"/>
          </p:cNvCxnSpPr>
          <p:nvPr/>
        </p:nvCxnSpPr>
        <p:spPr>
          <a:xfrm rot="10800000" flipV="1">
            <a:off x="4498058" y="3657181"/>
            <a:ext cx="2997325" cy="1577"/>
          </a:xfrm>
          <a:prstGeom prst="bentConnector3">
            <a:avLst>
              <a:gd name="adj1" fmla="val 50000"/>
            </a:avLst>
          </a:prstGeom>
          <a:ln w="29845">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72" idx="1"/>
            <a:endCxn id="11" idx="3"/>
          </p:cNvCxnSpPr>
          <p:nvPr/>
        </p:nvCxnSpPr>
        <p:spPr>
          <a:xfrm rot="10800000" flipH="1">
            <a:off x="3662632" y="2564970"/>
            <a:ext cx="4772312" cy="1093789"/>
          </a:xfrm>
          <a:prstGeom prst="bentConnector5">
            <a:avLst>
              <a:gd name="adj1" fmla="val -3593"/>
              <a:gd name="adj2" fmla="val -58700"/>
              <a:gd name="adj3" fmla="val 105862"/>
            </a:avLst>
          </a:prstGeom>
          <a:ln w="29845">
            <a:solidFill>
              <a:schemeClr val="bg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72" idx="0"/>
            <a:endCxn id="5" idx="2"/>
          </p:cNvCxnSpPr>
          <p:nvPr/>
        </p:nvCxnSpPr>
        <p:spPr>
          <a:xfrm flipV="1">
            <a:off x="4080344" y="2923654"/>
            <a:ext cx="4710" cy="539692"/>
          </a:xfrm>
          <a:prstGeom prst="straightConnector1">
            <a:avLst/>
          </a:prstGeom>
          <a:ln w="29845">
            <a:solidFill>
              <a:schemeClr val="bg1">
                <a:lumMod val="9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6" name="Shape 66"/>
          <p:cNvSpPr txBox="1"/>
          <p:nvPr/>
        </p:nvSpPr>
        <p:spPr>
          <a:xfrm>
            <a:off x="3469616" y="4271553"/>
            <a:ext cx="968297" cy="319477"/>
          </a:xfrm>
          <a:prstGeom prst="rect">
            <a:avLst/>
          </a:prstGeom>
          <a:noFill/>
          <a:ln>
            <a:noFill/>
          </a:ln>
        </p:spPr>
        <p:txBody>
          <a:bodyPr spcFirstLastPara="1" wrap="square" lIns="68569" tIns="68569" rIns="68569" bIns="68569" anchor="t" anchorCtr="0">
            <a:noAutofit/>
          </a:bodyPr>
          <a:lstStyle/>
          <a:p>
            <a:r>
              <a:rPr lang="en-US" sz="1013" b="1">
                <a:solidFill>
                  <a:srgbClr val="FFFFFF"/>
                </a:solidFill>
                <a:latin typeface="IBM Plex Sans" charset="0"/>
                <a:ea typeface="IBM Plex Sans" charset="0"/>
                <a:cs typeface="IBM Plex Sans" charset="0"/>
              </a:rPr>
              <a:t>Prediction</a:t>
            </a:r>
            <a:endParaRPr sz="1013" b="1" dirty="0">
              <a:solidFill>
                <a:srgbClr val="FFFFFF"/>
              </a:solidFill>
              <a:latin typeface="IBM Plex Sans" charset="0"/>
              <a:ea typeface="IBM Plex Sans" charset="0"/>
              <a:cs typeface="IBM Plex Sans" charset="0"/>
            </a:endParaRPr>
          </a:p>
        </p:txBody>
      </p:sp>
      <p:sp>
        <p:nvSpPr>
          <p:cNvPr id="49" name="Shape 66"/>
          <p:cNvSpPr txBox="1"/>
          <p:nvPr/>
        </p:nvSpPr>
        <p:spPr>
          <a:xfrm>
            <a:off x="267923" y="995068"/>
            <a:ext cx="1241597" cy="319477"/>
          </a:xfrm>
          <a:prstGeom prst="rect">
            <a:avLst/>
          </a:prstGeom>
          <a:noFill/>
          <a:ln>
            <a:noFill/>
          </a:ln>
        </p:spPr>
        <p:txBody>
          <a:bodyPr spcFirstLastPara="1" wrap="square" lIns="68569" tIns="68569" rIns="68569" bIns="68569" anchor="t" anchorCtr="0">
            <a:noAutofit/>
          </a:bodyPr>
          <a:lstStyle/>
          <a:p>
            <a:r>
              <a:rPr lang="en-US" sz="1013" b="1" dirty="0">
                <a:solidFill>
                  <a:srgbClr val="FFFFFF"/>
                </a:solidFill>
                <a:latin typeface="IBM Plex Sans" charset="0"/>
                <a:ea typeface="IBM Plex Sans" charset="0"/>
                <a:cs typeface="IBM Plex Sans" charset="0"/>
              </a:rPr>
              <a:t>Weather Stations</a:t>
            </a:r>
            <a:endParaRPr sz="1013" b="1" dirty="0">
              <a:solidFill>
                <a:srgbClr val="FFFFFF"/>
              </a:solidFill>
              <a:latin typeface="IBM Plex Sans" charset="0"/>
              <a:ea typeface="IBM Plex Sans" charset="0"/>
              <a:cs typeface="IBM Plex Sans" charset="0"/>
            </a:endParaRPr>
          </a:p>
        </p:txBody>
      </p:sp>
      <p:pic>
        <p:nvPicPr>
          <p:cNvPr id="41" name="Picture 40">
            <a:hlinkClick r:id="rId3"/>
          </p:cNvPr>
          <p:cNvPicPr>
            <a:picLocks noChangeAspect="1"/>
          </p:cNvPicPr>
          <p:nvPr/>
        </p:nvPicPr>
        <p:blipFill rotWithShape="1">
          <a:blip r:embed="rId13" cstate="hqprint">
            <a:clrChange>
              <a:clrFrom>
                <a:srgbClr val="1C4A58"/>
              </a:clrFrom>
              <a:clrTo>
                <a:srgbClr val="1C4A58">
                  <a:alpha val="0"/>
                </a:srgbClr>
              </a:clrTo>
            </a:clrChange>
            <a:extLst>
              <a:ext uri="{28A0092B-C50C-407E-A947-70E740481C1C}">
                <a14:useLocalDpi xmlns:a14="http://schemas.microsoft.com/office/drawing/2010/main"/>
              </a:ext>
            </a:extLst>
          </a:blip>
          <a:srcRect/>
          <a:stretch/>
        </p:blipFill>
        <p:spPr>
          <a:xfrm>
            <a:off x="5482819" y="1557750"/>
            <a:ext cx="1326468" cy="1316927"/>
          </a:xfrm>
          <a:prstGeom prst="rect">
            <a:avLst/>
          </a:prstGeom>
        </p:spPr>
      </p:pic>
      <p:pic>
        <p:nvPicPr>
          <p:cNvPr id="8" name="Picture 7"/>
          <p:cNvPicPr>
            <a:picLocks noChangeAspect="1"/>
          </p:cNvPicPr>
          <p:nvPr/>
        </p:nvPicPr>
        <p:blipFill>
          <a:blip r:embed="rId14"/>
          <a:stretch>
            <a:fillRect/>
          </a:stretch>
        </p:blipFill>
        <p:spPr>
          <a:xfrm>
            <a:off x="5494706" y="2512883"/>
            <a:ext cx="155790" cy="215516"/>
          </a:xfrm>
          <a:prstGeom prst="rect">
            <a:avLst/>
          </a:prstGeom>
        </p:spPr>
      </p:pic>
      <p:pic>
        <p:nvPicPr>
          <p:cNvPr id="14" name="Picture 13"/>
          <p:cNvPicPr>
            <a:picLocks noChangeAspect="1"/>
          </p:cNvPicPr>
          <p:nvPr/>
        </p:nvPicPr>
        <p:blipFill>
          <a:blip r:embed="rId15"/>
          <a:stretch>
            <a:fillRect/>
          </a:stretch>
        </p:blipFill>
        <p:spPr>
          <a:xfrm>
            <a:off x="6663911" y="2487970"/>
            <a:ext cx="127414" cy="197564"/>
          </a:xfrm>
          <a:prstGeom prst="rect">
            <a:avLst/>
          </a:prstGeom>
        </p:spPr>
      </p:pic>
      <p:cxnSp>
        <p:nvCxnSpPr>
          <p:cNvPr id="53" name="Shape 53"/>
          <p:cNvCxnSpPr/>
          <p:nvPr/>
        </p:nvCxnSpPr>
        <p:spPr>
          <a:xfrm>
            <a:off x="4386329" y="2598977"/>
            <a:ext cx="1251669" cy="3709"/>
          </a:xfrm>
          <a:prstGeom prst="straightConnector1">
            <a:avLst/>
          </a:prstGeom>
          <a:noFill/>
          <a:ln w="29845" cap="flat" cmpd="sng">
            <a:solidFill>
              <a:schemeClr val="bg1">
                <a:lumMod val="95000"/>
              </a:schemeClr>
            </a:solidFill>
            <a:prstDash val="solid"/>
            <a:round/>
            <a:headEnd type="none" w="lg" len="lg"/>
            <a:tailEnd type="triangle" w="lg" len="lg"/>
          </a:ln>
        </p:spPr>
      </p:cxnSp>
    </p:spTree>
    <p:extLst>
      <p:ext uri="{BB962C8B-B14F-4D97-AF65-F5344CB8AC3E}">
        <p14:creationId xmlns:p14="http://schemas.microsoft.com/office/powerpoint/2010/main" val="117326898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0"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500"/>
                                        <p:tgtEl>
                                          <p:spTgt spid="87"/>
                                        </p:tgtEl>
                                      </p:cBhvr>
                                    </p:animEffect>
                                  </p:childTnLst>
                                </p:cTn>
                              </p:par>
                            </p:childTnLst>
                          </p:cTn>
                        </p:par>
                        <p:par>
                          <p:cTn id="8" fill="hold">
                            <p:stCondLst>
                              <p:cond delay="500"/>
                            </p:stCondLst>
                            <p:childTnLst>
                              <p:par>
                                <p:cTn id="9" presetID="22" presetClass="entr" presetSubtype="8" fill="hold" nodeType="afterEffect">
                                  <p:stCondLst>
                                    <p:cond delay="50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500"/>
                            </p:stCondLst>
                            <p:childTnLst>
                              <p:par>
                                <p:cTn id="13" presetID="22" presetClass="entr" presetSubtype="8" fill="hold" nodeType="afterEffect">
                                  <p:stCondLst>
                                    <p:cond delay="500"/>
                                  </p:stCondLst>
                                  <p:childTnLst>
                                    <p:set>
                                      <p:cBhvr>
                                        <p:cTn id="14" dur="1" fill="hold">
                                          <p:stCondLst>
                                            <p:cond delay="0"/>
                                          </p:stCondLst>
                                        </p:cTn>
                                        <p:tgtEl>
                                          <p:spTgt spid="53"/>
                                        </p:tgtEl>
                                        <p:attrNameLst>
                                          <p:attrName>style.visibility</p:attrName>
                                        </p:attrNameLst>
                                      </p:cBhvr>
                                      <p:to>
                                        <p:strVal val="visible"/>
                                      </p:to>
                                    </p:set>
                                    <p:animEffect transition="in" filter="wipe(left)">
                                      <p:cBhvr>
                                        <p:cTn id="15" dur="500"/>
                                        <p:tgtEl>
                                          <p:spTgt spid="53"/>
                                        </p:tgtEl>
                                      </p:cBhvr>
                                    </p:animEffect>
                                  </p:childTnLst>
                                </p:cTn>
                              </p:par>
                              <p:par>
                                <p:cTn id="16" presetID="22" presetClass="entr" presetSubtype="8" fill="hold" grpId="0" nodeType="withEffect">
                                  <p:stCondLst>
                                    <p:cond delay="500"/>
                                  </p:stCondLst>
                                  <p:childTnLst>
                                    <p:set>
                                      <p:cBhvr>
                                        <p:cTn id="17" dur="1" fill="hold">
                                          <p:stCondLst>
                                            <p:cond delay="0"/>
                                          </p:stCondLst>
                                        </p:cTn>
                                        <p:tgtEl>
                                          <p:spTgt spid="54"/>
                                        </p:tgtEl>
                                        <p:attrNameLst>
                                          <p:attrName>style.visibility</p:attrName>
                                        </p:attrNameLst>
                                      </p:cBhvr>
                                      <p:to>
                                        <p:strVal val="visible"/>
                                      </p:to>
                                    </p:set>
                                    <p:animEffect transition="in" filter="wipe(left)">
                                      <p:cBhvr>
                                        <p:cTn id="18" dur="500"/>
                                        <p:tgtEl>
                                          <p:spTgt spid="54"/>
                                        </p:tgtEl>
                                      </p:cBhvr>
                                    </p:animEffect>
                                  </p:childTnLst>
                                </p:cTn>
                              </p:par>
                            </p:childTnLst>
                          </p:cTn>
                        </p:par>
                        <p:par>
                          <p:cTn id="19" fill="hold">
                            <p:stCondLst>
                              <p:cond delay="2500"/>
                            </p:stCondLst>
                            <p:childTnLst>
                              <p:par>
                                <p:cTn id="20" presetID="22" presetClass="entr" presetSubtype="8" fill="hold" nodeType="afterEffect">
                                  <p:stCondLst>
                                    <p:cond delay="500"/>
                                  </p:stCondLst>
                                  <p:childTnLst>
                                    <p:set>
                                      <p:cBhvr>
                                        <p:cTn id="21" dur="1" fill="hold">
                                          <p:stCondLst>
                                            <p:cond delay="0"/>
                                          </p:stCondLst>
                                        </p:cTn>
                                        <p:tgtEl>
                                          <p:spTgt spid="79"/>
                                        </p:tgtEl>
                                        <p:attrNameLst>
                                          <p:attrName>style.visibility</p:attrName>
                                        </p:attrNameLst>
                                      </p:cBhvr>
                                      <p:to>
                                        <p:strVal val="visible"/>
                                      </p:to>
                                    </p:set>
                                    <p:animEffect transition="in" filter="wipe(left)">
                                      <p:cBhvr>
                                        <p:cTn id="22" dur="500"/>
                                        <p:tgtEl>
                                          <p:spTgt spid="79"/>
                                        </p:tgtEl>
                                      </p:cBhvr>
                                    </p:animEffect>
                                  </p:childTnLst>
                                </p:cTn>
                              </p:par>
                            </p:childTnLst>
                          </p:cTn>
                        </p:par>
                        <p:par>
                          <p:cTn id="23" fill="hold">
                            <p:stCondLst>
                              <p:cond delay="3500"/>
                            </p:stCondLst>
                            <p:childTnLst>
                              <p:par>
                                <p:cTn id="24" presetID="22" presetClass="entr" presetSubtype="4" fill="hold" nodeType="afterEffect">
                                  <p:stCondLst>
                                    <p:cond delay="500"/>
                                  </p:stCondLst>
                                  <p:childTnLst>
                                    <p:set>
                                      <p:cBhvr>
                                        <p:cTn id="25" dur="1" fill="hold">
                                          <p:stCondLst>
                                            <p:cond delay="0"/>
                                          </p:stCondLst>
                                        </p:cTn>
                                        <p:tgtEl>
                                          <p:spTgt spid="57"/>
                                        </p:tgtEl>
                                        <p:attrNameLst>
                                          <p:attrName>style.visibility</p:attrName>
                                        </p:attrNameLst>
                                      </p:cBhvr>
                                      <p:to>
                                        <p:strVal val="visible"/>
                                      </p:to>
                                    </p:set>
                                    <p:animEffect transition="in" filter="wipe(down)">
                                      <p:cBhvr>
                                        <p:cTn id="26" dur="500"/>
                                        <p:tgtEl>
                                          <p:spTgt spid="57"/>
                                        </p:tgtEl>
                                      </p:cBhvr>
                                    </p:animEffect>
                                  </p:childTnLst>
                                </p:cTn>
                              </p:par>
                            </p:childTnLst>
                          </p:cTn>
                        </p:par>
                        <p:par>
                          <p:cTn id="27" fill="hold">
                            <p:stCondLst>
                              <p:cond delay="4500"/>
                            </p:stCondLst>
                            <p:childTnLst>
                              <p:par>
                                <p:cTn id="28" presetID="22" presetClass="entr" presetSubtype="1" fill="hold" nodeType="afterEffect">
                                  <p:stCondLst>
                                    <p:cond delay="500"/>
                                  </p:stCondLst>
                                  <p:childTnLst>
                                    <p:set>
                                      <p:cBhvr>
                                        <p:cTn id="29" dur="1" fill="hold">
                                          <p:stCondLst>
                                            <p:cond delay="0"/>
                                          </p:stCondLst>
                                        </p:cTn>
                                        <p:tgtEl>
                                          <p:spTgt spid="61"/>
                                        </p:tgtEl>
                                        <p:attrNameLst>
                                          <p:attrName>style.visibility</p:attrName>
                                        </p:attrNameLst>
                                      </p:cBhvr>
                                      <p:to>
                                        <p:strVal val="visible"/>
                                      </p:to>
                                    </p:set>
                                    <p:animEffect transition="in" filter="wipe(up)">
                                      <p:cBhvr>
                                        <p:cTn id="30" dur="500"/>
                                        <p:tgtEl>
                                          <p:spTgt spid="61"/>
                                        </p:tgtEl>
                                      </p:cBhvr>
                                    </p:animEffect>
                                  </p:childTnLst>
                                </p:cTn>
                              </p:par>
                            </p:childTnLst>
                          </p:cTn>
                        </p:par>
                        <p:par>
                          <p:cTn id="31" fill="hold">
                            <p:stCondLst>
                              <p:cond delay="5500"/>
                            </p:stCondLst>
                            <p:childTnLst>
                              <p:par>
                                <p:cTn id="32" presetID="22" presetClass="entr" presetSubtype="2" fill="hold" nodeType="afterEffect">
                                  <p:stCondLst>
                                    <p:cond delay="500"/>
                                  </p:stCondLst>
                                  <p:childTnLst>
                                    <p:set>
                                      <p:cBhvr>
                                        <p:cTn id="33" dur="1" fill="hold">
                                          <p:stCondLst>
                                            <p:cond delay="0"/>
                                          </p:stCondLst>
                                        </p:cTn>
                                        <p:tgtEl>
                                          <p:spTgt spid="27"/>
                                        </p:tgtEl>
                                        <p:attrNameLst>
                                          <p:attrName>style.visibility</p:attrName>
                                        </p:attrNameLst>
                                      </p:cBhvr>
                                      <p:to>
                                        <p:strVal val="visible"/>
                                      </p:to>
                                    </p:set>
                                    <p:animEffect transition="in" filter="wipe(right)">
                                      <p:cBhvr>
                                        <p:cTn id="34" dur="500"/>
                                        <p:tgtEl>
                                          <p:spTgt spid="27"/>
                                        </p:tgtEl>
                                      </p:cBhvr>
                                    </p:animEffect>
                                  </p:childTnLst>
                                </p:cTn>
                              </p:par>
                              <p:par>
                                <p:cTn id="35" presetID="22" presetClass="entr" presetSubtype="2" fill="hold" grpId="0" nodeType="withEffect">
                                  <p:stCondLst>
                                    <p:cond delay="500"/>
                                  </p:stCondLst>
                                  <p:childTnLst>
                                    <p:set>
                                      <p:cBhvr>
                                        <p:cTn id="36" dur="1" fill="hold">
                                          <p:stCondLst>
                                            <p:cond delay="0"/>
                                          </p:stCondLst>
                                        </p:cTn>
                                        <p:tgtEl>
                                          <p:spTgt spid="66"/>
                                        </p:tgtEl>
                                        <p:attrNameLst>
                                          <p:attrName>style.visibility</p:attrName>
                                        </p:attrNameLst>
                                      </p:cBhvr>
                                      <p:to>
                                        <p:strVal val="visible"/>
                                      </p:to>
                                    </p:set>
                                    <p:animEffect transition="in" filter="wipe(right)">
                                      <p:cBhvr>
                                        <p:cTn id="37" dur="500"/>
                                        <p:tgtEl>
                                          <p:spTgt spid="66"/>
                                        </p:tgtEl>
                                      </p:cBhvr>
                                    </p:animEffect>
                                  </p:childTnLst>
                                </p:cTn>
                              </p:par>
                            </p:childTnLst>
                          </p:cTn>
                        </p:par>
                        <p:par>
                          <p:cTn id="38" fill="hold">
                            <p:stCondLst>
                              <p:cond delay="6500"/>
                            </p:stCondLst>
                            <p:childTnLst>
                              <p:par>
                                <p:cTn id="39" presetID="22" presetClass="entr" presetSubtype="1" fill="hold" nodeType="after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wipe(up)">
                                      <p:cBhvr>
                                        <p:cTn id="41" dur="500"/>
                                        <p:tgtEl>
                                          <p:spTgt spid="95"/>
                                        </p:tgtEl>
                                      </p:cBhvr>
                                    </p:animEffect>
                                  </p:childTnLst>
                                </p:cTn>
                              </p:par>
                            </p:childTnLst>
                          </p:cTn>
                        </p:par>
                        <p:par>
                          <p:cTn id="42" fill="hold">
                            <p:stCondLst>
                              <p:cond delay="7000"/>
                            </p:stCondLst>
                            <p:childTnLst>
                              <p:par>
                                <p:cTn id="43" presetID="22" presetClass="entr" presetSubtype="8" fill="hold" nodeType="afterEffect">
                                  <p:stCondLst>
                                    <p:cond delay="500"/>
                                  </p:stCondLst>
                                  <p:childTnLst>
                                    <p:set>
                                      <p:cBhvr>
                                        <p:cTn id="44" dur="1" fill="hold">
                                          <p:stCondLst>
                                            <p:cond delay="0"/>
                                          </p:stCondLst>
                                        </p:cTn>
                                        <p:tgtEl>
                                          <p:spTgt spid="91"/>
                                        </p:tgtEl>
                                        <p:attrNameLst>
                                          <p:attrName>style.visibility</p:attrName>
                                        </p:attrNameLst>
                                      </p:cBhvr>
                                      <p:to>
                                        <p:strVal val="visible"/>
                                      </p:to>
                                    </p:set>
                                    <p:animEffect transition="in" filter="wipe(left)">
                                      <p:cBhvr>
                                        <p:cTn id="45" dur="1000"/>
                                        <p:tgtEl>
                                          <p:spTgt spid="91"/>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96"/>
                                        </p:tgtEl>
                                        <p:attrNameLst>
                                          <p:attrName>style.visibility</p:attrName>
                                        </p:attrNameLst>
                                      </p:cBhvr>
                                      <p:to>
                                        <p:strVal val="visible"/>
                                      </p:to>
                                    </p:set>
                                    <p:animEffect transition="in" filter="wipe(left)">
                                      <p:cBhvr>
                                        <p:cTn id="48" dur="500"/>
                                        <p:tgtEl>
                                          <p:spTgt spid="96"/>
                                        </p:tgtEl>
                                      </p:cBhvr>
                                    </p:animEffect>
                                  </p:childTnLst>
                                </p:cTn>
                              </p:par>
                            </p:childTnLst>
                          </p:cTn>
                        </p:par>
                        <p:par>
                          <p:cTn id="49" fill="hold">
                            <p:stCondLst>
                              <p:cond delay="8500"/>
                            </p:stCondLst>
                            <p:childTnLst>
                              <p:par>
                                <p:cTn id="50" presetID="22" presetClass="entr" presetSubtype="4" fill="hold" nodeType="afterEffect">
                                  <p:stCondLst>
                                    <p:cond delay="500"/>
                                  </p:stCondLst>
                                  <p:childTnLst>
                                    <p:set>
                                      <p:cBhvr>
                                        <p:cTn id="51" dur="1" fill="hold">
                                          <p:stCondLst>
                                            <p:cond delay="0"/>
                                          </p:stCondLst>
                                        </p:cTn>
                                        <p:tgtEl>
                                          <p:spTgt spid="57"/>
                                        </p:tgtEl>
                                        <p:attrNameLst>
                                          <p:attrName>style.visibility</p:attrName>
                                        </p:attrNameLst>
                                      </p:cBhvr>
                                      <p:to>
                                        <p:strVal val="visible"/>
                                      </p:to>
                                    </p:set>
                                    <p:animEffect transition="in" filter="wipe(down)">
                                      <p:cBhvr>
                                        <p:cTn id="5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66" grpId="0"/>
      <p:bldP spid="9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805C0DE-F8E4-4008-ABDC-F2D5064A3C72}"/>
              </a:ext>
            </a:extLst>
          </p:cNvPr>
          <p:cNvSpPr>
            <a:spLocks noGrp="1"/>
          </p:cNvSpPr>
          <p:nvPr>
            <p:ph type="title"/>
          </p:nvPr>
        </p:nvSpPr>
        <p:spPr>
          <a:xfrm>
            <a:off x="229733" y="201168"/>
            <a:ext cx="8684477" cy="895024"/>
          </a:xfrm>
        </p:spPr>
        <p:txBody>
          <a:bodyPr/>
          <a:lstStyle/>
          <a:p>
            <a:r>
              <a:rPr lang="en-US" dirty="0"/>
              <a:t>Streaming &amp; Visualization…</a:t>
            </a:r>
            <a:br>
              <a:rPr lang="en-US" dirty="0"/>
            </a:br>
            <a:endParaRPr lang="en-US" dirty="0"/>
          </a:p>
        </p:txBody>
      </p:sp>
      <p:sp>
        <p:nvSpPr>
          <p:cNvPr id="20" name="Content Placeholder 19">
            <a:extLst>
              <a:ext uri="{FF2B5EF4-FFF2-40B4-BE49-F238E27FC236}">
                <a16:creationId xmlns:a16="http://schemas.microsoft.com/office/drawing/2014/main" id="{75247669-8A6B-4872-A9DF-303137A537F6}"/>
              </a:ext>
            </a:extLst>
          </p:cNvPr>
          <p:cNvSpPr>
            <a:spLocks noGrp="1"/>
          </p:cNvSpPr>
          <p:nvPr>
            <p:ph sz="quarter" idx="13"/>
          </p:nvPr>
        </p:nvSpPr>
        <p:spPr>
          <a:xfrm>
            <a:off x="2066795" y="1290637"/>
            <a:ext cx="6847475" cy="3200402"/>
          </a:xfrm>
        </p:spPr>
        <p:txBody>
          <a:bodyPr anchor="t"/>
          <a:lstStyle/>
          <a:p>
            <a:pPr>
              <a:spcBef>
                <a:spcPts val="900"/>
              </a:spcBef>
            </a:pPr>
            <a:r>
              <a:rPr lang="en-US" sz="1800" b="1" dirty="0">
                <a:solidFill>
                  <a:schemeClr val="accent6">
                    <a:lumMod val="40000"/>
                    <a:lumOff val="60000"/>
                  </a:schemeClr>
                </a:solidFill>
                <a:ea typeface="MS PGothic" charset="-128"/>
              </a:rPr>
              <a:t>Streaming</a:t>
            </a:r>
          </a:p>
          <a:p>
            <a:pPr lvl="1">
              <a:spcBef>
                <a:spcPts val="900"/>
              </a:spcBef>
            </a:pPr>
            <a:r>
              <a:rPr lang="en-US" sz="1350" dirty="0">
                <a:hlinkClick r:id="rId3"/>
              </a:rPr>
              <a:t>https://github.com/IBMProjectEventStore/db2eventstore-kafka</a:t>
            </a:r>
            <a:endParaRPr lang="en-US" sz="1350" dirty="0"/>
          </a:p>
          <a:p>
            <a:pPr lvl="1">
              <a:spcBef>
                <a:spcPts val="900"/>
              </a:spcBef>
            </a:pPr>
            <a:r>
              <a:rPr lang="en-US" sz="1350" dirty="0">
                <a:hlinkClick r:id="rId4"/>
              </a:rPr>
              <a:t>https://github.com/IBMStreams/streamsx.eventstore</a:t>
            </a:r>
            <a:endParaRPr lang="en-US" sz="1350" dirty="0"/>
          </a:p>
          <a:p>
            <a:pPr lvl="1">
              <a:spcBef>
                <a:spcPts val="900"/>
              </a:spcBef>
            </a:pPr>
            <a:endParaRPr lang="en-US" sz="1350" dirty="0"/>
          </a:p>
          <a:p>
            <a:pPr>
              <a:spcBef>
                <a:spcPts val="2250"/>
              </a:spcBef>
            </a:pPr>
            <a:r>
              <a:rPr lang="en-US" sz="1800" b="1" dirty="0">
                <a:solidFill>
                  <a:schemeClr val="accent6">
                    <a:lumMod val="40000"/>
                    <a:lumOff val="60000"/>
                  </a:schemeClr>
                </a:solidFill>
                <a:ea typeface="MS PGothic" charset="-128"/>
              </a:rPr>
              <a:t>Visualization</a:t>
            </a:r>
          </a:p>
          <a:p>
            <a:pPr lvl="1">
              <a:spcBef>
                <a:spcPts val="900"/>
              </a:spcBef>
            </a:pPr>
            <a:r>
              <a:rPr lang="en-US" sz="1350" dirty="0">
                <a:hlinkClick r:id="rId5"/>
              </a:rPr>
              <a:t>https://github.com/IBMProjectEventStore/db2eventstore-grafana</a:t>
            </a:r>
            <a:endParaRPr lang="en-US" sz="1350" dirty="0"/>
          </a:p>
          <a:p>
            <a:pPr lvl="1">
              <a:spcBef>
                <a:spcPts val="900"/>
              </a:spcBef>
            </a:pPr>
            <a:endParaRPr lang="en-US" sz="1350" dirty="0"/>
          </a:p>
          <a:p>
            <a:pPr marL="0" lvl="1" indent="0">
              <a:spcBef>
                <a:spcPts val="900"/>
              </a:spcBef>
              <a:buNone/>
            </a:pPr>
            <a:r>
              <a:rPr lang="en-US" sz="1800" b="1" dirty="0">
                <a:solidFill>
                  <a:schemeClr val="accent6">
                    <a:lumMod val="40000"/>
                    <a:lumOff val="60000"/>
                  </a:schemeClr>
                </a:solidFill>
              </a:rPr>
              <a:t>Full Application</a:t>
            </a:r>
          </a:p>
          <a:p>
            <a:pPr lvl="1">
              <a:spcBef>
                <a:spcPts val="900"/>
              </a:spcBef>
            </a:pPr>
            <a:r>
              <a:rPr lang="en-US" sz="1350" dirty="0">
                <a:hlinkClick r:id="rId6"/>
              </a:rPr>
              <a:t>https://github.com/lightbend/fdp-killrweather-event-store</a:t>
            </a:r>
            <a:endParaRPr lang="en-US" sz="1350" dirty="0"/>
          </a:p>
          <a:p>
            <a:pPr lvl="1">
              <a:spcBef>
                <a:spcPts val="900"/>
              </a:spcBef>
            </a:pPr>
            <a:endParaRPr lang="en-US" sz="1350" dirty="0"/>
          </a:p>
        </p:txBody>
      </p:sp>
      <p:sp>
        <p:nvSpPr>
          <p:cNvPr id="15" name="Rounded Rectangle 14"/>
          <p:cNvSpPr/>
          <p:nvPr/>
        </p:nvSpPr>
        <p:spPr>
          <a:xfrm>
            <a:off x="2515136" y="1673204"/>
            <a:ext cx="5906682" cy="776108"/>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050" dirty="0">
              <a:solidFill>
                <a:srgbClr val="000000"/>
              </a:solidFill>
            </a:endParaRPr>
          </a:p>
        </p:txBody>
      </p:sp>
      <p:sp>
        <p:nvSpPr>
          <p:cNvPr id="2" name="Slide Number Placeholder 1">
            <a:extLst>
              <a:ext uri="{FF2B5EF4-FFF2-40B4-BE49-F238E27FC236}">
                <a16:creationId xmlns:a16="http://schemas.microsoft.com/office/drawing/2014/main" id="{987EF592-3F6A-4319-AD0F-2169A9C76595}"/>
              </a:ext>
            </a:extLst>
          </p:cNvPr>
          <p:cNvSpPr>
            <a:spLocks noGrp="1"/>
          </p:cNvSpPr>
          <p:nvPr>
            <p:ph type="sldNum" sz="quarter" idx="10"/>
          </p:nvPr>
        </p:nvSpPr>
        <p:spPr/>
        <p:txBody>
          <a:bodyPr/>
          <a:lstStyle/>
          <a:p>
            <a:fld id="{D0BE6F14-FF48-0F4F-A8AA-2E3F25371E4A}" type="slidenum">
              <a:rPr lang="en-US" smtClean="0"/>
              <a:pPr/>
              <a:t>18</a:t>
            </a:fld>
            <a:endParaRPr lang="en-US"/>
          </a:p>
        </p:txBody>
      </p:sp>
      <p:sp>
        <p:nvSpPr>
          <p:cNvPr id="9" name="Footer Placeholder 22">
            <a:extLst>
              <a:ext uri="{FF2B5EF4-FFF2-40B4-BE49-F238E27FC236}">
                <a16:creationId xmlns:a16="http://schemas.microsoft.com/office/drawing/2014/main" id="{5FEA7469-9E93-0F48-B821-3B70EDDDAE2F}"/>
              </a:ext>
            </a:extLst>
          </p:cNvPr>
          <p:cNvSpPr txBox="1">
            <a:spLocks/>
          </p:cNvSpPr>
          <p:nvPr/>
        </p:nvSpPr>
        <p:spPr>
          <a:xfrm>
            <a:off x="7085478" y="4794163"/>
            <a:ext cx="1828732"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IBM Community Day / Oct. 11, 2018 / © 2018 IBM Corporation</a:t>
            </a:r>
          </a:p>
        </p:txBody>
      </p:sp>
      <p:pic>
        <p:nvPicPr>
          <p:cNvPr id="10" name="Picture 9">
            <a:extLst>
              <a:ext uri="{FF2B5EF4-FFF2-40B4-BE49-F238E27FC236}">
                <a16:creationId xmlns:a16="http://schemas.microsoft.com/office/drawing/2014/main" id="{474777EE-5790-1643-84E0-B1C910508DDD}"/>
              </a:ext>
            </a:extLst>
          </p:cNvPr>
          <p:cNvPicPr>
            <a:picLocks noChangeAspect="1"/>
          </p:cNvPicPr>
          <p:nvPr/>
        </p:nvPicPr>
        <p:blipFill>
          <a:blip r:embed="rId7">
            <a:lum bright="70000" contrast="-70000"/>
          </a:blip>
          <a:stretch>
            <a:fillRect/>
          </a:stretch>
        </p:blipFill>
        <p:spPr>
          <a:xfrm>
            <a:off x="407617" y="1144075"/>
            <a:ext cx="936153" cy="529129"/>
          </a:xfrm>
          <a:prstGeom prst="rect">
            <a:avLst/>
          </a:prstGeom>
        </p:spPr>
      </p:pic>
      <p:pic>
        <p:nvPicPr>
          <p:cNvPr id="3" name="Picture 2">
            <a:extLst>
              <a:ext uri="{FF2B5EF4-FFF2-40B4-BE49-F238E27FC236}">
                <a16:creationId xmlns:a16="http://schemas.microsoft.com/office/drawing/2014/main" id="{DE715216-4C39-4540-B84A-915BFA4098DB}"/>
              </a:ext>
            </a:extLst>
          </p:cNvPr>
          <p:cNvPicPr>
            <a:picLocks noChangeAspect="1"/>
          </p:cNvPicPr>
          <p:nvPr/>
        </p:nvPicPr>
        <p:blipFill>
          <a:blip r:embed="rId8"/>
          <a:stretch>
            <a:fillRect/>
          </a:stretch>
        </p:blipFill>
        <p:spPr>
          <a:xfrm>
            <a:off x="407617" y="2859327"/>
            <a:ext cx="1112334" cy="330476"/>
          </a:xfrm>
          <a:prstGeom prst="rect">
            <a:avLst/>
          </a:prstGeom>
        </p:spPr>
      </p:pic>
      <p:grpSp>
        <p:nvGrpSpPr>
          <p:cNvPr id="12" name="Group 11">
            <a:extLst>
              <a:ext uri="{FF2B5EF4-FFF2-40B4-BE49-F238E27FC236}">
                <a16:creationId xmlns:a16="http://schemas.microsoft.com/office/drawing/2014/main" id="{C1D13C01-EE99-3043-B2E3-F1036F984813}"/>
              </a:ext>
            </a:extLst>
          </p:cNvPr>
          <p:cNvGrpSpPr/>
          <p:nvPr/>
        </p:nvGrpSpPr>
        <p:grpSpPr>
          <a:xfrm>
            <a:off x="407617" y="1728254"/>
            <a:ext cx="1026936" cy="429857"/>
            <a:chOff x="914038" y="2057705"/>
            <a:chExt cx="1026936" cy="429857"/>
          </a:xfrm>
        </p:grpSpPr>
        <p:sp>
          <p:nvSpPr>
            <p:cNvPr id="13" name="TextBox 12">
              <a:extLst>
                <a:ext uri="{FF2B5EF4-FFF2-40B4-BE49-F238E27FC236}">
                  <a16:creationId xmlns:a16="http://schemas.microsoft.com/office/drawing/2014/main" id="{CB383D59-193D-8442-B955-2107E29D97EA}"/>
                </a:ext>
              </a:extLst>
            </p:cNvPr>
            <p:cNvSpPr txBox="1"/>
            <p:nvPr/>
          </p:nvSpPr>
          <p:spPr>
            <a:xfrm>
              <a:off x="1265789" y="2083244"/>
              <a:ext cx="675185" cy="389979"/>
            </a:xfrm>
            <a:prstGeom prst="rect">
              <a:avLst/>
            </a:prstGeom>
            <a:noFill/>
          </p:spPr>
          <p:txBody>
            <a:bodyPr wrap="none" rtlCol="0">
              <a:spAutoFit/>
            </a:bodyPr>
            <a:lstStyle/>
            <a:p>
              <a:r>
                <a:rPr lang="en-US" sz="967" b="1" i="1" dirty="0">
                  <a:solidFill>
                    <a:schemeClr val="bg1"/>
                  </a:solidFill>
                  <a:latin typeface="IBM Plex Sans" charset="0"/>
                  <a:ea typeface="IBM Plex Sans" charset="0"/>
                  <a:cs typeface="IBM Plex Sans" charset="0"/>
                </a:rPr>
                <a:t>IBM </a:t>
              </a:r>
            </a:p>
            <a:p>
              <a:r>
                <a:rPr lang="en-US" sz="967" b="1" i="1" dirty="0">
                  <a:solidFill>
                    <a:schemeClr val="bg1"/>
                  </a:solidFill>
                  <a:latin typeface="IBM Plex Sans" charset="0"/>
                  <a:ea typeface="IBM Plex Sans" charset="0"/>
                  <a:cs typeface="IBM Plex Sans" charset="0"/>
                </a:rPr>
                <a:t>Streams</a:t>
              </a:r>
            </a:p>
          </p:txBody>
        </p:sp>
        <p:pic>
          <p:nvPicPr>
            <p:cNvPr id="16" name="Picture 15" descr="mage result for data science experience">
              <a:extLst>
                <a:ext uri="{FF2B5EF4-FFF2-40B4-BE49-F238E27FC236}">
                  <a16:creationId xmlns:a16="http://schemas.microsoft.com/office/drawing/2014/main" id="{9F907BBF-E279-ED4A-AB1A-F697521BE22C}"/>
                </a:ext>
              </a:extLst>
            </p:cNvPr>
            <p:cNvPicPr>
              <a:picLocks noChangeAspect="1" noChangeArrowheads="1"/>
            </p:cNvPicPr>
            <p:nvPr/>
          </p:nvPicPr>
          <p:blipFill rotWithShape="1">
            <a:blip r:embed="rId9">
              <a:clrChange>
                <a:clrFrom>
                  <a:srgbClr val="1D3648"/>
                </a:clrFrom>
                <a:clrTo>
                  <a:srgbClr val="1D3648">
                    <a:alpha val="0"/>
                  </a:srgbClr>
                </a:clrTo>
              </a:clrChange>
              <a:biLevel thresh="25000"/>
              <a:extLst>
                <a:ext uri="{28A0092B-C50C-407E-A947-70E740481C1C}">
                  <a14:useLocalDpi xmlns:a14="http://schemas.microsoft.com/office/drawing/2010/main" val="0"/>
                </a:ext>
              </a:extLst>
            </a:blip>
            <a:srcRect l="4351" t="14540" r="65418" b="17452"/>
            <a:stretch/>
          </p:blipFill>
          <p:spPr bwMode="auto">
            <a:xfrm>
              <a:off x="914038" y="2057705"/>
              <a:ext cx="450095" cy="4298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7057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Footer Placeholder 22">
            <a:extLst>
              <a:ext uri="{FF2B5EF4-FFF2-40B4-BE49-F238E27FC236}">
                <a16:creationId xmlns:a16="http://schemas.microsoft.com/office/drawing/2014/main" id="{FA7F9CC1-7F6F-8F4B-96D1-E805959570CF}"/>
              </a:ext>
            </a:extLst>
          </p:cNvPr>
          <p:cNvSpPr txBox="1">
            <a:spLocks/>
          </p:cNvSpPr>
          <p:nvPr/>
        </p:nvSpPr>
        <p:spPr>
          <a:xfrm>
            <a:off x="7085478" y="4794163"/>
            <a:ext cx="1828732"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IBM Community Day / Oct. 11, 2018 / © 2018 IBM Corporation</a:t>
            </a:r>
          </a:p>
        </p:txBody>
      </p:sp>
    </p:spTree>
    <p:extLst>
      <p:ext uri="{BB962C8B-B14F-4D97-AF65-F5344CB8AC3E}">
        <p14:creationId xmlns:p14="http://schemas.microsoft.com/office/powerpoint/2010/main" val="1720917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12" y="493381"/>
            <a:ext cx="8714858" cy="4492833"/>
          </a:xfrm>
        </p:spPr>
        <p:txBody>
          <a:bodyPr/>
          <a:lstStyle/>
          <a:p>
            <a:pPr algn="ctr"/>
            <a:r>
              <a:rPr lang="en-US" sz="4400" b="1" dirty="0"/>
              <a:t>Fast Data Ingest &amp; Analytics</a:t>
            </a:r>
            <a:br>
              <a:rPr lang="en-US" sz="4400" b="1" dirty="0"/>
            </a:br>
            <a:br>
              <a:rPr lang="en-US" b="1" i="1" dirty="0"/>
            </a:br>
            <a:br>
              <a:rPr lang="en-US" b="1" i="1" dirty="0"/>
            </a:br>
            <a:br>
              <a:rPr lang="en-US" b="1" i="1" dirty="0"/>
            </a:br>
            <a:br>
              <a:rPr lang="en-US" b="1" i="1" dirty="0"/>
            </a:br>
            <a:br>
              <a:rPr lang="en-US" b="1" i="1" dirty="0"/>
            </a:br>
            <a:br>
              <a:rPr lang="en-US" b="1" i="1" dirty="0"/>
            </a:br>
            <a:br>
              <a:rPr lang="en-US" b="1" i="1" dirty="0"/>
            </a:br>
            <a:br>
              <a:rPr lang="en-US" b="1" i="1" dirty="0"/>
            </a:br>
            <a:br>
              <a:rPr lang="en-US" b="1" i="1" dirty="0"/>
            </a:br>
            <a:br>
              <a:rPr lang="en-US" b="1" i="1" dirty="0"/>
            </a:br>
            <a:br>
              <a:rPr lang="en-US" b="1" i="1" dirty="0"/>
            </a:br>
            <a:endParaRPr lang="en-US" sz="4400" b="1" i="1"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59637" y="1254589"/>
            <a:ext cx="2616206" cy="2616206"/>
          </a:xfrm>
          <a:prstGeom prst="rect">
            <a:avLst/>
          </a:prstGeom>
        </p:spPr>
      </p:pic>
      <p:sp>
        <p:nvSpPr>
          <p:cNvPr id="3" name="Rectangle 2">
            <a:extLst>
              <a:ext uri="{FF2B5EF4-FFF2-40B4-BE49-F238E27FC236}">
                <a16:creationId xmlns:a16="http://schemas.microsoft.com/office/drawing/2014/main" id="{08BC7AB9-B77C-BA4C-AB7B-2547A510C5E7}"/>
              </a:ext>
            </a:extLst>
          </p:cNvPr>
          <p:cNvSpPr/>
          <p:nvPr/>
        </p:nvSpPr>
        <p:spPr>
          <a:xfrm>
            <a:off x="661082" y="4151506"/>
            <a:ext cx="4572000" cy="553998"/>
          </a:xfrm>
          <a:prstGeom prst="rect">
            <a:avLst/>
          </a:prstGeom>
        </p:spPr>
        <p:txBody>
          <a:bodyPr>
            <a:spAutoFit/>
          </a:bodyPr>
          <a:lstStyle/>
          <a:p>
            <a:r>
              <a:rPr lang="en-US" sz="1400" dirty="0">
                <a:solidFill>
                  <a:schemeClr val="accent6">
                    <a:lumMod val="40000"/>
                    <a:lumOff val="60000"/>
                  </a:schemeClr>
                </a:solidFill>
              </a:rPr>
              <a:t>@</a:t>
            </a:r>
            <a:r>
              <a:rPr lang="en-US" sz="1400" dirty="0" err="1">
                <a:solidFill>
                  <a:schemeClr val="accent6">
                    <a:lumMod val="40000"/>
                    <a:lumOff val="60000"/>
                  </a:schemeClr>
                </a:solidFill>
              </a:rPr>
              <a:t>loicjulien</a:t>
            </a:r>
            <a:endParaRPr lang="en-US" sz="1400" dirty="0">
              <a:solidFill>
                <a:schemeClr val="accent6">
                  <a:lumMod val="40000"/>
                  <a:lumOff val="60000"/>
                </a:schemeClr>
              </a:solidFill>
            </a:endParaRPr>
          </a:p>
          <a:p>
            <a:r>
              <a:rPr lang="en-US" sz="1600" b="1" dirty="0">
                <a:solidFill>
                  <a:schemeClr val="accent6">
                    <a:lumMod val="40000"/>
                    <a:lumOff val="60000"/>
                  </a:schemeClr>
                </a:solidFill>
              </a:rPr>
              <a:t>IBM Developer</a:t>
            </a:r>
          </a:p>
        </p:txBody>
      </p:sp>
      <p:sp>
        <p:nvSpPr>
          <p:cNvPr id="5" name="Footer Placeholder 22">
            <a:extLst>
              <a:ext uri="{FF2B5EF4-FFF2-40B4-BE49-F238E27FC236}">
                <a16:creationId xmlns:a16="http://schemas.microsoft.com/office/drawing/2014/main" id="{3E221B13-74EB-114D-9DAE-9A195D223F38}"/>
              </a:ext>
            </a:extLst>
          </p:cNvPr>
          <p:cNvSpPr txBox="1">
            <a:spLocks/>
          </p:cNvSpPr>
          <p:nvPr/>
        </p:nvSpPr>
        <p:spPr>
          <a:xfrm>
            <a:off x="3213530" y="3910689"/>
            <a:ext cx="2708419" cy="200921"/>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1100" dirty="0"/>
              <a:t>IBM Community Day / Oct. 11, 2018</a:t>
            </a:r>
          </a:p>
        </p:txBody>
      </p:sp>
    </p:spTree>
    <p:extLst>
      <p:ext uri="{BB962C8B-B14F-4D97-AF65-F5344CB8AC3E}">
        <p14:creationId xmlns:p14="http://schemas.microsoft.com/office/powerpoint/2010/main" val="524421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body" idx="4294967295"/>
          </p:nvPr>
        </p:nvSpPr>
        <p:spPr>
          <a:xfrm>
            <a:off x="56830" y="68143"/>
            <a:ext cx="8953500" cy="390525"/>
          </a:xfrm>
          <a:prstGeom prst="rect">
            <a:avLst/>
          </a:prstGeom>
        </p:spPr>
        <p:txBody>
          <a:bodyPr spcFirstLastPara="1" vert="horz" wrap="square" lIns="68569" tIns="68569" rIns="68569" bIns="68569" rtlCol="0" anchor="t" anchorCtr="0">
            <a:noAutofit/>
          </a:bodyPr>
          <a:lstStyle/>
          <a:p>
            <a:pPr marL="0" indent="0">
              <a:spcBef>
                <a:spcPts val="0"/>
              </a:spcBef>
            </a:pPr>
            <a:r>
              <a:rPr lang="en-US" sz="2400" dirty="0">
                <a:latin typeface="+mj-lt"/>
                <a:ea typeface="IBM Plex Sans Condensed" charset="0"/>
                <a:cs typeface="IBM Plex Sans Condensed" charset="0"/>
              </a:rPr>
              <a:t>Lightbend FDP, </a:t>
            </a:r>
            <a:r>
              <a:rPr lang="en-US" sz="2400" dirty="0" err="1">
                <a:latin typeface="+mj-lt"/>
                <a:ea typeface="IBM Plex Sans Condensed" charset="0"/>
                <a:cs typeface="IBM Plex Sans Condensed" charset="0"/>
              </a:rPr>
              <a:t>killrweather</a:t>
            </a:r>
            <a:r>
              <a:rPr lang="en-US" sz="2400" dirty="0">
                <a:latin typeface="+mj-lt"/>
                <a:ea typeface="IBM Plex Sans Condensed" charset="0"/>
                <a:cs typeface="IBM Plex Sans Condensed" charset="0"/>
              </a:rPr>
              <a:t> &amp; Event Store Predict Weather</a:t>
            </a:r>
            <a:endParaRPr sz="2400" dirty="0">
              <a:latin typeface="+mj-lt"/>
              <a:ea typeface="IBM Plex Sans Condensed" charset="0"/>
              <a:cs typeface="IBM Plex Sans Condensed" charset="0"/>
            </a:endParaRPr>
          </a:p>
        </p:txBody>
      </p:sp>
      <p:sp>
        <p:nvSpPr>
          <p:cNvPr id="54" name="Shape 54"/>
          <p:cNvSpPr txBox="1"/>
          <p:nvPr/>
        </p:nvSpPr>
        <p:spPr>
          <a:xfrm>
            <a:off x="4354096" y="2336161"/>
            <a:ext cx="835425" cy="259875"/>
          </a:xfrm>
          <a:prstGeom prst="rect">
            <a:avLst/>
          </a:prstGeom>
          <a:noFill/>
          <a:ln>
            <a:noFill/>
          </a:ln>
        </p:spPr>
        <p:txBody>
          <a:bodyPr spcFirstLastPara="1" wrap="square" lIns="68569" tIns="68569" rIns="68569" bIns="68569" anchor="t" anchorCtr="0">
            <a:noAutofit/>
          </a:bodyPr>
          <a:lstStyle/>
          <a:p>
            <a:r>
              <a:rPr lang="en-US" sz="1013" b="1" dirty="0">
                <a:solidFill>
                  <a:schemeClr val="lt1"/>
                </a:solidFill>
                <a:latin typeface="IBM Plex Sans" charset="0"/>
                <a:ea typeface="IBM Plex Sans" charset="0"/>
                <a:cs typeface="IBM Plex Sans" charset="0"/>
              </a:rPr>
              <a:t>Raw Data</a:t>
            </a:r>
            <a:endParaRPr sz="1013" b="1" dirty="0">
              <a:solidFill>
                <a:schemeClr val="lt1"/>
              </a:solidFill>
              <a:latin typeface="IBM Plex Sans" charset="0"/>
              <a:ea typeface="IBM Plex Sans" charset="0"/>
              <a:cs typeface="IBM Plex Sans" charset="0"/>
            </a:endParaRPr>
          </a:p>
        </p:txBody>
      </p:sp>
      <p:cxnSp>
        <p:nvCxnSpPr>
          <p:cNvPr id="57" name="Shape 57"/>
          <p:cNvCxnSpPr/>
          <p:nvPr/>
        </p:nvCxnSpPr>
        <p:spPr>
          <a:xfrm flipV="1">
            <a:off x="7991190" y="1722245"/>
            <a:ext cx="4276" cy="521469"/>
          </a:xfrm>
          <a:prstGeom prst="straightConnector1">
            <a:avLst/>
          </a:prstGeom>
          <a:noFill/>
          <a:ln w="29845" cap="flat" cmpd="sng">
            <a:solidFill>
              <a:schemeClr val="bg1">
                <a:lumMod val="95000"/>
              </a:schemeClr>
            </a:solidFill>
            <a:prstDash val="solid"/>
            <a:round/>
            <a:headEnd type="none" w="lg" len="lg"/>
            <a:tailEnd type="triangle" w="lg" len="lg"/>
          </a:ln>
        </p:spPr>
      </p:cxnSp>
      <p:cxnSp>
        <p:nvCxnSpPr>
          <p:cNvPr id="61" name="Shape 61"/>
          <p:cNvCxnSpPr>
            <a:endCxn id="13" idx="0"/>
          </p:cNvCxnSpPr>
          <p:nvPr/>
        </p:nvCxnSpPr>
        <p:spPr>
          <a:xfrm>
            <a:off x="7995619" y="2752844"/>
            <a:ext cx="788" cy="581504"/>
          </a:xfrm>
          <a:prstGeom prst="straightConnector1">
            <a:avLst/>
          </a:prstGeom>
          <a:noFill/>
          <a:ln w="29845" cap="flat" cmpd="sng">
            <a:solidFill>
              <a:schemeClr val="bg1">
                <a:lumMod val="95000"/>
              </a:schemeClr>
            </a:solidFill>
            <a:prstDash val="solid"/>
            <a:round/>
            <a:headEnd type="none" w="lg" len="lg"/>
            <a:tailEnd type="triangle" w="lg" len="lg"/>
          </a:ln>
        </p:spPr>
      </p:cxnSp>
      <p:sp>
        <p:nvSpPr>
          <p:cNvPr id="66" name="Shape 66"/>
          <p:cNvSpPr txBox="1"/>
          <p:nvPr/>
        </p:nvSpPr>
        <p:spPr>
          <a:xfrm>
            <a:off x="6558330" y="3654769"/>
            <a:ext cx="968297" cy="319477"/>
          </a:xfrm>
          <a:prstGeom prst="rect">
            <a:avLst/>
          </a:prstGeom>
          <a:noFill/>
          <a:ln>
            <a:noFill/>
          </a:ln>
        </p:spPr>
        <p:txBody>
          <a:bodyPr spcFirstLastPara="1" wrap="square" lIns="68569" tIns="68569" rIns="68569" bIns="68569" anchor="t" anchorCtr="0">
            <a:noAutofit/>
          </a:bodyPr>
          <a:lstStyle/>
          <a:p>
            <a:r>
              <a:rPr lang="en-US" sz="1013" b="1" dirty="0">
                <a:solidFill>
                  <a:srgbClr val="FFFFFF"/>
                </a:solidFill>
                <a:latin typeface="IBM Plex Sans" charset="0"/>
                <a:ea typeface="IBM Plex Sans" charset="0"/>
                <a:cs typeface="IBM Plex Sans" charset="0"/>
              </a:rPr>
              <a:t>Model Export</a:t>
            </a:r>
            <a:endParaRPr sz="1013" b="1" dirty="0">
              <a:solidFill>
                <a:srgbClr val="FFFFFF"/>
              </a:solidFill>
              <a:latin typeface="IBM Plex Sans" charset="0"/>
              <a:ea typeface="IBM Plex Sans" charset="0"/>
              <a:cs typeface="IBM Plex Sans" charset="0"/>
            </a:endParaRPr>
          </a:p>
        </p:txBody>
      </p:sp>
      <p:sp>
        <p:nvSpPr>
          <p:cNvPr id="72" name="Shape 72"/>
          <p:cNvSpPr txBox="1"/>
          <p:nvPr/>
        </p:nvSpPr>
        <p:spPr>
          <a:xfrm>
            <a:off x="3662632" y="3463346"/>
            <a:ext cx="835425" cy="390825"/>
          </a:xfrm>
          <a:prstGeom prst="rect">
            <a:avLst/>
          </a:prstGeom>
          <a:solidFill>
            <a:srgbClr val="FFC000"/>
          </a:solidFill>
          <a:ln w="9525" cap="flat" cmpd="sng">
            <a:solidFill>
              <a:srgbClr val="FFC000"/>
            </a:solidFill>
            <a:prstDash val="solid"/>
            <a:round/>
            <a:headEnd type="none" w="med" len="med"/>
            <a:tailEnd type="none" w="med" len="med"/>
          </a:ln>
        </p:spPr>
        <p:txBody>
          <a:bodyPr spcFirstLastPara="1" wrap="square" lIns="81000" tIns="40500" rIns="68569" bIns="68569" anchor="t" anchorCtr="0">
            <a:noAutofit/>
          </a:bodyPr>
          <a:lstStyle/>
          <a:p>
            <a:pPr algn="ctr"/>
            <a:r>
              <a:rPr lang="en-US" sz="1013" b="1" dirty="0">
                <a:solidFill>
                  <a:srgbClr val="FFFFFF"/>
                </a:solidFill>
                <a:latin typeface="IBM Plex Sans" charset="0"/>
                <a:ea typeface="IBM Plex Sans" charset="0"/>
                <a:cs typeface="IBM Plex Sans" charset="0"/>
              </a:rPr>
              <a:t>Model Serving</a:t>
            </a:r>
            <a:endParaRPr sz="1013" b="1" dirty="0">
              <a:solidFill>
                <a:srgbClr val="FFFFFF"/>
              </a:solidFill>
              <a:latin typeface="IBM Plex Sans" charset="0"/>
              <a:ea typeface="IBM Plex Sans" charset="0"/>
              <a:cs typeface="IBM Plex Sans" charset="0"/>
            </a:endParaRPr>
          </a:p>
        </p:txBody>
      </p:sp>
      <p:pic>
        <p:nvPicPr>
          <p:cNvPr id="2" name="Picture 1">
            <a:hlinkClick r:id="rId3"/>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202728" y="2258646"/>
            <a:ext cx="778498" cy="583874"/>
          </a:xfrm>
          <a:prstGeom prst="rect">
            <a:avLst/>
          </a:prstGeom>
        </p:spPr>
      </p:pic>
      <p:pic>
        <p:nvPicPr>
          <p:cNvPr id="5" name="Picture 4">
            <a:hlinkClick r:id="rId3"/>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784390" y="2177512"/>
            <a:ext cx="601329" cy="746142"/>
          </a:xfrm>
          <a:prstGeom prst="rect">
            <a:avLst/>
          </a:prstGeom>
        </p:spPr>
      </p:pic>
      <p:cxnSp>
        <p:nvCxnSpPr>
          <p:cNvPr id="42" name="Shape 53"/>
          <p:cNvCxnSpPr/>
          <p:nvPr/>
        </p:nvCxnSpPr>
        <p:spPr>
          <a:xfrm>
            <a:off x="2981225" y="2586177"/>
            <a:ext cx="803165" cy="0"/>
          </a:xfrm>
          <a:prstGeom prst="straightConnector1">
            <a:avLst/>
          </a:prstGeom>
          <a:noFill/>
          <a:ln w="29845" cap="flat" cmpd="sng">
            <a:solidFill>
              <a:schemeClr val="bg1">
                <a:lumMod val="95000"/>
              </a:schemeClr>
            </a:solidFill>
            <a:prstDash val="solid"/>
            <a:round/>
            <a:headEnd type="none" w="lg" len="lg"/>
            <a:tailEnd type="triangle" w="lg" len="lg"/>
          </a:ln>
        </p:spPr>
      </p:cxnSp>
      <p:pic>
        <p:nvPicPr>
          <p:cNvPr id="11" name="Picture 10">
            <a:hlinkClick r:id="rId6"/>
          </p:cNvPr>
          <p:cNvPicPr>
            <a:picLocks noChangeAspect="1"/>
          </p:cNvPicPr>
          <p:nvPr/>
        </p:nvPicPr>
        <p:blipFill>
          <a:blip r:embed="rId7"/>
          <a:stretch>
            <a:fillRect/>
          </a:stretch>
        </p:blipFill>
        <p:spPr>
          <a:xfrm>
            <a:off x="7561934" y="2128464"/>
            <a:ext cx="873010" cy="873010"/>
          </a:xfrm>
          <a:prstGeom prst="rect">
            <a:avLst/>
          </a:prstGeom>
        </p:spPr>
      </p:pic>
      <p:pic>
        <p:nvPicPr>
          <p:cNvPr id="12" name="Picture 11">
            <a:hlinkClick r:id="rId8"/>
          </p:cNvPr>
          <p:cNvPicPr>
            <a:picLocks noChangeAspect="1"/>
          </p:cNvPicPr>
          <p:nvPr/>
        </p:nvPicPr>
        <p:blipFill>
          <a:blip r:embed="rId9">
            <a:clrChange>
              <a:clrFrom>
                <a:srgbClr val="1F1F1F"/>
              </a:clrFrom>
              <a:clrTo>
                <a:srgbClr val="1F1F1F">
                  <a:alpha val="0"/>
                </a:srgbClr>
              </a:clrTo>
            </a:clrChange>
          </a:blip>
          <a:stretch>
            <a:fillRect/>
          </a:stretch>
        </p:blipFill>
        <p:spPr>
          <a:xfrm>
            <a:off x="7557687" y="915590"/>
            <a:ext cx="833054" cy="833054"/>
          </a:xfrm>
          <a:prstGeom prst="rect">
            <a:avLst/>
          </a:prstGeom>
        </p:spPr>
      </p:pic>
      <p:pic>
        <p:nvPicPr>
          <p:cNvPr id="13" name="Picture 12">
            <a:hlinkClick r:id="rId10"/>
          </p:cNvPr>
          <p:cNvPicPr>
            <a:picLocks noChangeAspect="1"/>
          </p:cNvPicPr>
          <p:nvPr/>
        </p:nvPicPr>
        <p:blipFill rotWithShape="1">
          <a:blip r:embed="rId11" cstate="hqprint">
            <a:clrChange>
              <a:clrFrom>
                <a:srgbClr val="142935"/>
              </a:clrFrom>
              <a:clrTo>
                <a:srgbClr val="142935">
                  <a:alpha val="0"/>
                </a:srgbClr>
              </a:clrTo>
            </a:clrChange>
            <a:extLst>
              <a:ext uri="{28A0092B-C50C-407E-A947-70E740481C1C}">
                <a14:useLocalDpi xmlns:a14="http://schemas.microsoft.com/office/drawing/2010/main"/>
              </a:ext>
            </a:extLst>
          </a:blip>
          <a:srcRect/>
          <a:stretch/>
        </p:blipFill>
        <p:spPr>
          <a:xfrm>
            <a:off x="7495382" y="3334348"/>
            <a:ext cx="1002050" cy="645668"/>
          </a:xfrm>
          <a:prstGeom prst="rect">
            <a:avLst/>
          </a:prstGeom>
        </p:spPr>
      </p:pic>
      <p:cxnSp>
        <p:nvCxnSpPr>
          <p:cNvPr id="79" name="Shape 53"/>
          <p:cNvCxnSpPr/>
          <p:nvPr/>
        </p:nvCxnSpPr>
        <p:spPr>
          <a:xfrm>
            <a:off x="6773193" y="2599330"/>
            <a:ext cx="814417" cy="3356"/>
          </a:xfrm>
          <a:prstGeom prst="straightConnector1">
            <a:avLst/>
          </a:prstGeom>
          <a:noFill/>
          <a:ln w="29845" cap="flat" cmpd="sng">
            <a:solidFill>
              <a:schemeClr val="bg1">
                <a:lumMod val="95000"/>
              </a:schemeClr>
            </a:solidFill>
            <a:prstDash val="solid"/>
            <a:round/>
            <a:headEnd type="none" w="lg" len="lg"/>
            <a:tailEnd type="triangle" w="lg" len="lg"/>
          </a:ln>
        </p:spPr>
      </p:cxnSp>
      <p:pic>
        <p:nvPicPr>
          <p:cNvPr id="16" name="Picture 15"/>
          <p:cNvPicPr>
            <a:picLocks noChangeAspect="1"/>
          </p:cNvPicPr>
          <p:nvPr/>
        </p:nvPicPr>
        <p:blipFill>
          <a:blip r:embed="rId12"/>
          <a:stretch>
            <a:fillRect/>
          </a:stretch>
        </p:blipFill>
        <p:spPr>
          <a:xfrm>
            <a:off x="234660" y="1329389"/>
            <a:ext cx="527020" cy="527020"/>
          </a:xfrm>
          <a:prstGeom prst="rect">
            <a:avLst/>
          </a:prstGeom>
        </p:spPr>
      </p:pic>
      <p:pic>
        <p:nvPicPr>
          <p:cNvPr id="80" name="Picture 79"/>
          <p:cNvPicPr>
            <a:picLocks noChangeAspect="1"/>
          </p:cNvPicPr>
          <p:nvPr/>
        </p:nvPicPr>
        <p:blipFill>
          <a:blip r:embed="rId12"/>
          <a:stretch>
            <a:fillRect/>
          </a:stretch>
        </p:blipFill>
        <p:spPr>
          <a:xfrm>
            <a:off x="234660" y="1985865"/>
            <a:ext cx="527020" cy="527020"/>
          </a:xfrm>
          <a:prstGeom prst="rect">
            <a:avLst/>
          </a:prstGeom>
        </p:spPr>
      </p:pic>
      <p:pic>
        <p:nvPicPr>
          <p:cNvPr id="81" name="Picture 80"/>
          <p:cNvPicPr>
            <a:picLocks noChangeAspect="1"/>
          </p:cNvPicPr>
          <p:nvPr/>
        </p:nvPicPr>
        <p:blipFill>
          <a:blip r:embed="rId12"/>
          <a:stretch>
            <a:fillRect/>
          </a:stretch>
        </p:blipFill>
        <p:spPr>
          <a:xfrm>
            <a:off x="234660" y="2667456"/>
            <a:ext cx="527020" cy="527020"/>
          </a:xfrm>
          <a:prstGeom prst="rect">
            <a:avLst/>
          </a:prstGeom>
        </p:spPr>
      </p:pic>
      <p:pic>
        <p:nvPicPr>
          <p:cNvPr id="82" name="Picture 81"/>
          <p:cNvPicPr>
            <a:picLocks noChangeAspect="1"/>
          </p:cNvPicPr>
          <p:nvPr/>
        </p:nvPicPr>
        <p:blipFill>
          <a:blip r:embed="rId12"/>
          <a:stretch>
            <a:fillRect/>
          </a:stretch>
        </p:blipFill>
        <p:spPr>
          <a:xfrm>
            <a:off x="234660" y="3349048"/>
            <a:ext cx="527020" cy="527020"/>
          </a:xfrm>
          <a:prstGeom prst="rect">
            <a:avLst/>
          </a:prstGeom>
        </p:spPr>
      </p:pic>
      <p:pic>
        <p:nvPicPr>
          <p:cNvPr id="84" name="Picture 83"/>
          <p:cNvPicPr>
            <a:picLocks noChangeAspect="1"/>
          </p:cNvPicPr>
          <p:nvPr/>
        </p:nvPicPr>
        <p:blipFill>
          <a:blip r:embed="rId12"/>
          <a:stretch>
            <a:fillRect/>
          </a:stretch>
        </p:blipFill>
        <p:spPr>
          <a:xfrm>
            <a:off x="982500" y="1985864"/>
            <a:ext cx="527020" cy="527020"/>
          </a:xfrm>
          <a:prstGeom prst="rect">
            <a:avLst/>
          </a:prstGeom>
        </p:spPr>
      </p:pic>
      <p:pic>
        <p:nvPicPr>
          <p:cNvPr id="85" name="Picture 84"/>
          <p:cNvPicPr>
            <a:picLocks noChangeAspect="1"/>
          </p:cNvPicPr>
          <p:nvPr/>
        </p:nvPicPr>
        <p:blipFill>
          <a:blip r:embed="rId12"/>
          <a:stretch>
            <a:fillRect/>
          </a:stretch>
        </p:blipFill>
        <p:spPr>
          <a:xfrm>
            <a:off x="982500" y="2667456"/>
            <a:ext cx="527020" cy="527020"/>
          </a:xfrm>
          <a:prstGeom prst="rect">
            <a:avLst/>
          </a:prstGeom>
        </p:spPr>
      </p:pic>
      <p:pic>
        <p:nvPicPr>
          <p:cNvPr id="86" name="Picture 85"/>
          <p:cNvPicPr>
            <a:picLocks noChangeAspect="1"/>
          </p:cNvPicPr>
          <p:nvPr/>
        </p:nvPicPr>
        <p:blipFill>
          <a:blip r:embed="rId12"/>
          <a:stretch>
            <a:fillRect/>
          </a:stretch>
        </p:blipFill>
        <p:spPr>
          <a:xfrm>
            <a:off x="982500" y="3349047"/>
            <a:ext cx="527020" cy="527020"/>
          </a:xfrm>
          <a:prstGeom prst="rect">
            <a:avLst/>
          </a:prstGeom>
        </p:spPr>
      </p:pic>
      <p:cxnSp>
        <p:nvCxnSpPr>
          <p:cNvPr id="87" name="Shape 53"/>
          <p:cNvCxnSpPr/>
          <p:nvPr/>
        </p:nvCxnSpPr>
        <p:spPr>
          <a:xfrm>
            <a:off x="1588625" y="2584539"/>
            <a:ext cx="603356" cy="0"/>
          </a:xfrm>
          <a:prstGeom prst="straightConnector1">
            <a:avLst/>
          </a:prstGeom>
          <a:noFill/>
          <a:ln w="31750" cap="flat" cmpd="sng">
            <a:solidFill>
              <a:schemeClr val="bg1">
                <a:lumMod val="95000"/>
              </a:schemeClr>
            </a:solidFill>
            <a:prstDash val="solid"/>
            <a:round/>
            <a:headEnd type="none" w="lg" len="lg"/>
            <a:tailEnd type="triangle" w="lg" len="lg"/>
          </a:ln>
        </p:spPr>
      </p:cxnSp>
      <p:pic>
        <p:nvPicPr>
          <p:cNvPr id="83" name="Picture 82"/>
          <p:cNvPicPr>
            <a:picLocks noChangeAspect="1"/>
          </p:cNvPicPr>
          <p:nvPr/>
        </p:nvPicPr>
        <p:blipFill>
          <a:blip r:embed="rId12"/>
          <a:stretch>
            <a:fillRect/>
          </a:stretch>
        </p:blipFill>
        <p:spPr>
          <a:xfrm>
            <a:off x="982500" y="1329389"/>
            <a:ext cx="527020" cy="527020"/>
          </a:xfrm>
          <a:prstGeom prst="rect">
            <a:avLst/>
          </a:prstGeom>
        </p:spPr>
      </p:pic>
      <p:cxnSp>
        <p:nvCxnSpPr>
          <p:cNvPr id="27" name="Elbow Connector 26"/>
          <p:cNvCxnSpPr>
            <a:stCxn id="13" idx="1"/>
            <a:endCxn id="72" idx="3"/>
          </p:cNvCxnSpPr>
          <p:nvPr/>
        </p:nvCxnSpPr>
        <p:spPr>
          <a:xfrm rot="10800000" flipV="1">
            <a:off x="4498058" y="3657181"/>
            <a:ext cx="2997325" cy="1577"/>
          </a:xfrm>
          <a:prstGeom prst="bentConnector3">
            <a:avLst>
              <a:gd name="adj1" fmla="val 50000"/>
            </a:avLst>
          </a:prstGeom>
          <a:ln w="29845">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72" idx="1"/>
            <a:endCxn id="11" idx="3"/>
          </p:cNvCxnSpPr>
          <p:nvPr/>
        </p:nvCxnSpPr>
        <p:spPr>
          <a:xfrm rot="10800000" flipH="1">
            <a:off x="3662632" y="2564970"/>
            <a:ext cx="4772312" cy="1093789"/>
          </a:xfrm>
          <a:prstGeom prst="bentConnector5">
            <a:avLst>
              <a:gd name="adj1" fmla="val -3593"/>
              <a:gd name="adj2" fmla="val -58700"/>
              <a:gd name="adj3" fmla="val 105862"/>
            </a:avLst>
          </a:prstGeom>
          <a:ln w="29845">
            <a:solidFill>
              <a:schemeClr val="bg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72" idx="0"/>
            <a:endCxn id="5" idx="2"/>
          </p:cNvCxnSpPr>
          <p:nvPr/>
        </p:nvCxnSpPr>
        <p:spPr>
          <a:xfrm flipV="1">
            <a:off x="4080344" y="2923654"/>
            <a:ext cx="4710" cy="539692"/>
          </a:xfrm>
          <a:prstGeom prst="straightConnector1">
            <a:avLst/>
          </a:prstGeom>
          <a:ln w="29845">
            <a:solidFill>
              <a:schemeClr val="bg1">
                <a:lumMod val="9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6" name="Shape 66"/>
          <p:cNvSpPr txBox="1"/>
          <p:nvPr/>
        </p:nvSpPr>
        <p:spPr>
          <a:xfrm>
            <a:off x="3469616" y="4271553"/>
            <a:ext cx="968297" cy="319477"/>
          </a:xfrm>
          <a:prstGeom prst="rect">
            <a:avLst/>
          </a:prstGeom>
          <a:noFill/>
          <a:ln>
            <a:noFill/>
          </a:ln>
        </p:spPr>
        <p:txBody>
          <a:bodyPr spcFirstLastPara="1" wrap="square" lIns="68569" tIns="68569" rIns="68569" bIns="68569" anchor="t" anchorCtr="0">
            <a:noAutofit/>
          </a:bodyPr>
          <a:lstStyle/>
          <a:p>
            <a:r>
              <a:rPr lang="en-US" sz="1013" b="1">
                <a:solidFill>
                  <a:srgbClr val="FFFFFF"/>
                </a:solidFill>
                <a:latin typeface="IBM Plex Sans" charset="0"/>
                <a:ea typeface="IBM Plex Sans" charset="0"/>
                <a:cs typeface="IBM Plex Sans" charset="0"/>
              </a:rPr>
              <a:t>Prediction</a:t>
            </a:r>
            <a:endParaRPr sz="1013" b="1" dirty="0">
              <a:solidFill>
                <a:srgbClr val="FFFFFF"/>
              </a:solidFill>
              <a:latin typeface="IBM Plex Sans" charset="0"/>
              <a:ea typeface="IBM Plex Sans" charset="0"/>
              <a:cs typeface="IBM Plex Sans" charset="0"/>
            </a:endParaRPr>
          </a:p>
        </p:txBody>
      </p:sp>
      <p:sp>
        <p:nvSpPr>
          <p:cNvPr id="49" name="Shape 66"/>
          <p:cNvSpPr txBox="1"/>
          <p:nvPr/>
        </p:nvSpPr>
        <p:spPr>
          <a:xfrm>
            <a:off x="267923" y="995068"/>
            <a:ext cx="1241597" cy="319477"/>
          </a:xfrm>
          <a:prstGeom prst="rect">
            <a:avLst/>
          </a:prstGeom>
          <a:noFill/>
          <a:ln>
            <a:noFill/>
          </a:ln>
        </p:spPr>
        <p:txBody>
          <a:bodyPr spcFirstLastPara="1" wrap="square" lIns="68569" tIns="68569" rIns="68569" bIns="68569" anchor="t" anchorCtr="0">
            <a:noAutofit/>
          </a:bodyPr>
          <a:lstStyle/>
          <a:p>
            <a:r>
              <a:rPr lang="en-US" sz="1013" b="1" dirty="0">
                <a:solidFill>
                  <a:srgbClr val="FFFFFF"/>
                </a:solidFill>
                <a:latin typeface="IBM Plex Sans" charset="0"/>
                <a:ea typeface="IBM Plex Sans" charset="0"/>
                <a:cs typeface="IBM Plex Sans" charset="0"/>
              </a:rPr>
              <a:t>Weather Stations</a:t>
            </a:r>
            <a:endParaRPr sz="1013" b="1" dirty="0">
              <a:solidFill>
                <a:srgbClr val="FFFFFF"/>
              </a:solidFill>
              <a:latin typeface="IBM Plex Sans" charset="0"/>
              <a:ea typeface="IBM Plex Sans" charset="0"/>
              <a:cs typeface="IBM Plex Sans" charset="0"/>
            </a:endParaRPr>
          </a:p>
        </p:txBody>
      </p:sp>
      <p:pic>
        <p:nvPicPr>
          <p:cNvPr id="41" name="Picture 40">
            <a:hlinkClick r:id="rId3"/>
          </p:cNvPr>
          <p:cNvPicPr>
            <a:picLocks noChangeAspect="1"/>
          </p:cNvPicPr>
          <p:nvPr/>
        </p:nvPicPr>
        <p:blipFill rotWithShape="1">
          <a:blip r:embed="rId13" cstate="hqprint">
            <a:clrChange>
              <a:clrFrom>
                <a:srgbClr val="1C4A58"/>
              </a:clrFrom>
              <a:clrTo>
                <a:srgbClr val="1C4A58">
                  <a:alpha val="0"/>
                </a:srgbClr>
              </a:clrTo>
            </a:clrChange>
            <a:extLst>
              <a:ext uri="{28A0092B-C50C-407E-A947-70E740481C1C}">
                <a14:useLocalDpi xmlns:a14="http://schemas.microsoft.com/office/drawing/2010/main"/>
              </a:ext>
            </a:extLst>
          </a:blip>
          <a:srcRect/>
          <a:stretch/>
        </p:blipFill>
        <p:spPr>
          <a:xfrm>
            <a:off x="5482819" y="1557750"/>
            <a:ext cx="1326468" cy="1316927"/>
          </a:xfrm>
          <a:prstGeom prst="rect">
            <a:avLst/>
          </a:prstGeom>
        </p:spPr>
      </p:pic>
      <p:pic>
        <p:nvPicPr>
          <p:cNvPr id="8" name="Picture 7"/>
          <p:cNvPicPr>
            <a:picLocks noChangeAspect="1"/>
          </p:cNvPicPr>
          <p:nvPr/>
        </p:nvPicPr>
        <p:blipFill>
          <a:blip r:embed="rId14"/>
          <a:stretch>
            <a:fillRect/>
          </a:stretch>
        </p:blipFill>
        <p:spPr>
          <a:xfrm>
            <a:off x="5494706" y="2512883"/>
            <a:ext cx="155790" cy="215516"/>
          </a:xfrm>
          <a:prstGeom prst="rect">
            <a:avLst/>
          </a:prstGeom>
        </p:spPr>
      </p:pic>
      <p:pic>
        <p:nvPicPr>
          <p:cNvPr id="14" name="Picture 13"/>
          <p:cNvPicPr>
            <a:picLocks noChangeAspect="1"/>
          </p:cNvPicPr>
          <p:nvPr/>
        </p:nvPicPr>
        <p:blipFill>
          <a:blip r:embed="rId15"/>
          <a:stretch>
            <a:fillRect/>
          </a:stretch>
        </p:blipFill>
        <p:spPr>
          <a:xfrm>
            <a:off x="6663911" y="2487970"/>
            <a:ext cx="127414" cy="197564"/>
          </a:xfrm>
          <a:prstGeom prst="rect">
            <a:avLst/>
          </a:prstGeom>
        </p:spPr>
      </p:pic>
      <p:cxnSp>
        <p:nvCxnSpPr>
          <p:cNvPr id="53" name="Shape 53"/>
          <p:cNvCxnSpPr/>
          <p:nvPr/>
        </p:nvCxnSpPr>
        <p:spPr>
          <a:xfrm>
            <a:off x="4386329" y="2598977"/>
            <a:ext cx="1251669" cy="3709"/>
          </a:xfrm>
          <a:prstGeom prst="straightConnector1">
            <a:avLst/>
          </a:prstGeom>
          <a:noFill/>
          <a:ln w="29845" cap="flat" cmpd="sng">
            <a:solidFill>
              <a:schemeClr val="bg1">
                <a:lumMod val="95000"/>
              </a:schemeClr>
            </a:solidFill>
            <a:prstDash val="solid"/>
            <a:round/>
            <a:headEnd type="none" w="lg" len="lg"/>
            <a:tailEnd type="triangle" w="lg" len="lg"/>
          </a:ln>
        </p:spPr>
      </p:cxnSp>
    </p:spTree>
    <p:extLst>
      <p:ext uri="{BB962C8B-B14F-4D97-AF65-F5344CB8AC3E}">
        <p14:creationId xmlns:p14="http://schemas.microsoft.com/office/powerpoint/2010/main" val="56602094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0"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500"/>
                                        <p:tgtEl>
                                          <p:spTgt spid="87"/>
                                        </p:tgtEl>
                                      </p:cBhvr>
                                    </p:animEffect>
                                  </p:childTnLst>
                                </p:cTn>
                              </p:par>
                            </p:childTnLst>
                          </p:cTn>
                        </p:par>
                        <p:par>
                          <p:cTn id="8" fill="hold">
                            <p:stCondLst>
                              <p:cond delay="500"/>
                            </p:stCondLst>
                            <p:childTnLst>
                              <p:par>
                                <p:cTn id="9" presetID="22" presetClass="entr" presetSubtype="8" fill="hold" nodeType="afterEffect">
                                  <p:stCondLst>
                                    <p:cond delay="50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500"/>
                            </p:stCondLst>
                            <p:childTnLst>
                              <p:par>
                                <p:cTn id="13" presetID="22" presetClass="entr" presetSubtype="8" fill="hold" nodeType="afterEffect">
                                  <p:stCondLst>
                                    <p:cond delay="500"/>
                                  </p:stCondLst>
                                  <p:childTnLst>
                                    <p:set>
                                      <p:cBhvr>
                                        <p:cTn id="14" dur="1" fill="hold">
                                          <p:stCondLst>
                                            <p:cond delay="0"/>
                                          </p:stCondLst>
                                        </p:cTn>
                                        <p:tgtEl>
                                          <p:spTgt spid="53"/>
                                        </p:tgtEl>
                                        <p:attrNameLst>
                                          <p:attrName>style.visibility</p:attrName>
                                        </p:attrNameLst>
                                      </p:cBhvr>
                                      <p:to>
                                        <p:strVal val="visible"/>
                                      </p:to>
                                    </p:set>
                                    <p:animEffect transition="in" filter="wipe(left)">
                                      <p:cBhvr>
                                        <p:cTn id="15" dur="500"/>
                                        <p:tgtEl>
                                          <p:spTgt spid="53"/>
                                        </p:tgtEl>
                                      </p:cBhvr>
                                    </p:animEffect>
                                  </p:childTnLst>
                                </p:cTn>
                              </p:par>
                              <p:par>
                                <p:cTn id="16" presetID="22" presetClass="entr" presetSubtype="8" fill="hold" grpId="0" nodeType="withEffect">
                                  <p:stCondLst>
                                    <p:cond delay="500"/>
                                  </p:stCondLst>
                                  <p:childTnLst>
                                    <p:set>
                                      <p:cBhvr>
                                        <p:cTn id="17" dur="1" fill="hold">
                                          <p:stCondLst>
                                            <p:cond delay="0"/>
                                          </p:stCondLst>
                                        </p:cTn>
                                        <p:tgtEl>
                                          <p:spTgt spid="54"/>
                                        </p:tgtEl>
                                        <p:attrNameLst>
                                          <p:attrName>style.visibility</p:attrName>
                                        </p:attrNameLst>
                                      </p:cBhvr>
                                      <p:to>
                                        <p:strVal val="visible"/>
                                      </p:to>
                                    </p:set>
                                    <p:animEffect transition="in" filter="wipe(left)">
                                      <p:cBhvr>
                                        <p:cTn id="18" dur="500"/>
                                        <p:tgtEl>
                                          <p:spTgt spid="54"/>
                                        </p:tgtEl>
                                      </p:cBhvr>
                                    </p:animEffect>
                                  </p:childTnLst>
                                </p:cTn>
                              </p:par>
                            </p:childTnLst>
                          </p:cTn>
                        </p:par>
                        <p:par>
                          <p:cTn id="19" fill="hold">
                            <p:stCondLst>
                              <p:cond delay="2500"/>
                            </p:stCondLst>
                            <p:childTnLst>
                              <p:par>
                                <p:cTn id="20" presetID="22" presetClass="entr" presetSubtype="8" fill="hold" nodeType="afterEffect">
                                  <p:stCondLst>
                                    <p:cond delay="500"/>
                                  </p:stCondLst>
                                  <p:childTnLst>
                                    <p:set>
                                      <p:cBhvr>
                                        <p:cTn id="21" dur="1" fill="hold">
                                          <p:stCondLst>
                                            <p:cond delay="0"/>
                                          </p:stCondLst>
                                        </p:cTn>
                                        <p:tgtEl>
                                          <p:spTgt spid="79"/>
                                        </p:tgtEl>
                                        <p:attrNameLst>
                                          <p:attrName>style.visibility</p:attrName>
                                        </p:attrNameLst>
                                      </p:cBhvr>
                                      <p:to>
                                        <p:strVal val="visible"/>
                                      </p:to>
                                    </p:set>
                                    <p:animEffect transition="in" filter="wipe(left)">
                                      <p:cBhvr>
                                        <p:cTn id="22" dur="500"/>
                                        <p:tgtEl>
                                          <p:spTgt spid="79"/>
                                        </p:tgtEl>
                                      </p:cBhvr>
                                    </p:animEffect>
                                  </p:childTnLst>
                                </p:cTn>
                              </p:par>
                            </p:childTnLst>
                          </p:cTn>
                        </p:par>
                        <p:par>
                          <p:cTn id="23" fill="hold">
                            <p:stCondLst>
                              <p:cond delay="3500"/>
                            </p:stCondLst>
                            <p:childTnLst>
                              <p:par>
                                <p:cTn id="24" presetID="22" presetClass="entr" presetSubtype="4" fill="hold" nodeType="afterEffect">
                                  <p:stCondLst>
                                    <p:cond delay="500"/>
                                  </p:stCondLst>
                                  <p:childTnLst>
                                    <p:set>
                                      <p:cBhvr>
                                        <p:cTn id="25" dur="1" fill="hold">
                                          <p:stCondLst>
                                            <p:cond delay="0"/>
                                          </p:stCondLst>
                                        </p:cTn>
                                        <p:tgtEl>
                                          <p:spTgt spid="57"/>
                                        </p:tgtEl>
                                        <p:attrNameLst>
                                          <p:attrName>style.visibility</p:attrName>
                                        </p:attrNameLst>
                                      </p:cBhvr>
                                      <p:to>
                                        <p:strVal val="visible"/>
                                      </p:to>
                                    </p:set>
                                    <p:animEffect transition="in" filter="wipe(down)">
                                      <p:cBhvr>
                                        <p:cTn id="26" dur="500"/>
                                        <p:tgtEl>
                                          <p:spTgt spid="57"/>
                                        </p:tgtEl>
                                      </p:cBhvr>
                                    </p:animEffect>
                                  </p:childTnLst>
                                </p:cTn>
                              </p:par>
                            </p:childTnLst>
                          </p:cTn>
                        </p:par>
                        <p:par>
                          <p:cTn id="27" fill="hold">
                            <p:stCondLst>
                              <p:cond delay="4500"/>
                            </p:stCondLst>
                            <p:childTnLst>
                              <p:par>
                                <p:cTn id="28" presetID="22" presetClass="entr" presetSubtype="1" fill="hold" nodeType="afterEffect">
                                  <p:stCondLst>
                                    <p:cond delay="500"/>
                                  </p:stCondLst>
                                  <p:childTnLst>
                                    <p:set>
                                      <p:cBhvr>
                                        <p:cTn id="29" dur="1" fill="hold">
                                          <p:stCondLst>
                                            <p:cond delay="0"/>
                                          </p:stCondLst>
                                        </p:cTn>
                                        <p:tgtEl>
                                          <p:spTgt spid="61"/>
                                        </p:tgtEl>
                                        <p:attrNameLst>
                                          <p:attrName>style.visibility</p:attrName>
                                        </p:attrNameLst>
                                      </p:cBhvr>
                                      <p:to>
                                        <p:strVal val="visible"/>
                                      </p:to>
                                    </p:set>
                                    <p:animEffect transition="in" filter="wipe(up)">
                                      <p:cBhvr>
                                        <p:cTn id="30" dur="500"/>
                                        <p:tgtEl>
                                          <p:spTgt spid="61"/>
                                        </p:tgtEl>
                                      </p:cBhvr>
                                    </p:animEffect>
                                  </p:childTnLst>
                                </p:cTn>
                              </p:par>
                            </p:childTnLst>
                          </p:cTn>
                        </p:par>
                        <p:par>
                          <p:cTn id="31" fill="hold">
                            <p:stCondLst>
                              <p:cond delay="5500"/>
                            </p:stCondLst>
                            <p:childTnLst>
                              <p:par>
                                <p:cTn id="32" presetID="22" presetClass="entr" presetSubtype="2" fill="hold" nodeType="afterEffect">
                                  <p:stCondLst>
                                    <p:cond delay="500"/>
                                  </p:stCondLst>
                                  <p:childTnLst>
                                    <p:set>
                                      <p:cBhvr>
                                        <p:cTn id="33" dur="1" fill="hold">
                                          <p:stCondLst>
                                            <p:cond delay="0"/>
                                          </p:stCondLst>
                                        </p:cTn>
                                        <p:tgtEl>
                                          <p:spTgt spid="27"/>
                                        </p:tgtEl>
                                        <p:attrNameLst>
                                          <p:attrName>style.visibility</p:attrName>
                                        </p:attrNameLst>
                                      </p:cBhvr>
                                      <p:to>
                                        <p:strVal val="visible"/>
                                      </p:to>
                                    </p:set>
                                    <p:animEffect transition="in" filter="wipe(right)">
                                      <p:cBhvr>
                                        <p:cTn id="34" dur="500"/>
                                        <p:tgtEl>
                                          <p:spTgt spid="27"/>
                                        </p:tgtEl>
                                      </p:cBhvr>
                                    </p:animEffect>
                                  </p:childTnLst>
                                </p:cTn>
                              </p:par>
                              <p:par>
                                <p:cTn id="35" presetID="22" presetClass="entr" presetSubtype="2" fill="hold" grpId="0" nodeType="withEffect">
                                  <p:stCondLst>
                                    <p:cond delay="500"/>
                                  </p:stCondLst>
                                  <p:childTnLst>
                                    <p:set>
                                      <p:cBhvr>
                                        <p:cTn id="36" dur="1" fill="hold">
                                          <p:stCondLst>
                                            <p:cond delay="0"/>
                                          </p:stCondLst>
                                        </p:cTn>
                                        <p:tgtEl>
                                          <p:spTgt spid="66"/>
                                        </p:tgtEl>
                                        <p:attrNameLst>
                                          <p:attrName>style.visibility</p:attrName>
                                        </p:attrNameLst>
                                      </p:cBhvr>
                                      <p:to>
                                        <p:strVal val="visible"/>
                                      </p:to>
                                    </p:set>
                                    <p:animEffect transition="in" filter="wipe(right)">
                                      <p:cBhvr>
                                        <p:cTn id="37" dur="500"/>
                                        <p:tgtEl>
                                          <p:spTgt spid="66"/>
                                        </p:tgtEl>
                                      </p:cBhvr>
                                    </p:animEffect>
                                  </p:childTnLst>
                                </p:cTn>
                              </p:par>
                            </p:childTnLst>
                          </p:cTn>
                        </p:par>
                        <p:par>
                          <p:cTn id="38" fill="hold">
                            <p:stCondLst>
                              <p:cond delay="6500"/>
                            </p:stCondLst>
                            <p:childTnLst>
                              <p:par>
                                <p:cTn id="39" presetID="22" presetClass="entr" presetSubtype="1" fill="hold" nodeType="after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wipe(up)">
                                      <p:cBhvr>
                                        <p:cTn id="41" dur="500"/>
                                        <p:tgtEl>
                                          <p:spTgt spid="95"/>
                                        </p:tgtEl>
                                      </p:cBhvr>
                                    </p:animEffect>
                                  </p:childTnLst>
                                </p:cTn>
                              </p:par>
                            </p:childTnLst>
                          </p:cTn>
                        </p:par>
                        <p:par>
                          <p:cTn id="42" fill="hold">
                            <p:stCondLst>
                              <p:cond delay="7000"/>
                            </p:stCondLst>
                            <p:childTnLst>
                              <p:par>
                                <p:cTn id="43" presetID="22" presetClass="entr" presetSubtype="8" fill="hold" nodeType="afterEffect">
                                  <p:stCondLst>
                                    <p:cond delay="500"/>
                                  </p:stCondLst>
                                  <p:childTnLst>
                                    <p:set>
                                      <p:cBhvr>
                                        <p:cTn id="44" dur="1" fill="hold">
                                          <p:stCondLst>
                                            <p:cond delay="0"/>
                                          </p:stCondLst>
                                        </p:cTn>
                                        <p:tgtEl>
                                          <p:spTgt spid="91"/>
                                        </p:tgtEl>
                                        <p:attrNameLst>
                                          <p:attrName>style.visibility</p:attrName>
                                        </p:attrNameLst>
                                      </p:cBhvr>
                                      <p:to>
                                        <p:strVal val="visible"/>
                                      </p:to>
                                    </p:set>
                                    <p:animEffect transition="in" filter="wipe(left)">
                                      <p:cBhvr>
                                        <p:cTn id="45" dur="1000"/>
                                        <p:tgtEl>
                                          <p:spTgt spid="91"/>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96"/>
                                        </p:tgtEl>
                                        <p:attrNameLst>
                                          <p:attrName>style.visibility</p:attrName>
                                        </p:attrNameLst>
                                      </p:cBhvr>
                                      <p:to>
                                        <p:strVal val="visible"/>
                                      </p:to>
                                    </p:set>
                                    <p:animEffect transition="in" filter="wipe(left)">
                                      <p:cBhvr>
                                        <p:cTn id="48" dur="500"/>
                                        <p:tgtEl>
                                          <p:spTgt spid="96"/>
                                        </p:tgtEl>
                                      </p:cBhvr>
                                    </p:animEffect>
                                  </p:childTnLst>
                                </p:cTn>
                              </p:par>
                            </p:childTnLst>
                          </p:cTn>
                        </p:par>
                        <p:par>
                          <p:cTn id="49" fill="hold">
                            <p:stCondLst>
                              <p:cond delay="8500"/>
                            </p:stCondLst>
                            <p:childTnLst>
                              <p:par>
                                <p:cTn id="50" presetID="22" presetClass="entr" presetSubtype="4" fill="hold" nodeType="afterEffect">
                                  <p:stCondLst>
                                    <p:cond delay="500"/>
                                  </p:stCondLst>
                                  <p:childTnLst>
                                    <p:set>
                                      <p:cBhvr>
                                        <p:cTn id="51" dur="1" fill="hold">
                                          <p:stCondLst>
                                            <p:cond delay="0"/>
                                          </p:stCondLst>
                                        </p:cTn>
                                        <p:tgtEl>
                                          <p:spTgt spid="57"/>
                                        </p:tgtEl>
                                        <p:attrNameLst>
                                          <p:attrName>style.visibility</p:attrName>
                                        </p:attrNameLst>
                                      </p:cBhvr>
                                      <p:to>
                                        <p:strVal val="visible"/>
                                      </p:to>
                                    </p:set>
                                    <p:animEffect transition="in" filter="wipe(down)">
                                      <p:cBhvr>
                                        <p:cTn id="5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66" grpId="0"/>
      <p:bldP spid="9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5E75-627D-447C-A1E1-DB80ED8F6C63}"/>
              </a:ext>
            </a:extLst>
          </p:cNvPr>
          <p:cNvSpPr/>
          <p:nvPr/>
        </p:nvSpPr>
        <p:spPr>
          <a:xfrm>
            <a:off x="3807913" y="0"/>
            <a:ext cx="5336088" cy="5116830"/>
          </a:xfrm>
          <a:prstGeom prst="rect">
            <a:avLst/>
          </a:prstGeom>
          <a:solidFill>
            <a:schemeClr val="bg2"/>
          </a:solidFill>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2" name="Title 1">
            <a:extLst>
              <a:ext uri="{FF2B5EF4-FFF2-40B4-BE49-F238E27FC236}">
                <a16:creationId xmlns:a16="http://schemas.microsoft.com/office/drawing/2014/main" id="{F20CA054-26F4-4E4D-BBDA-4C71A589947A}"/>
              </a:ext>
            </a:extLst>
          </p:cNvPr>
          <p:cNvSpPr>
            <a:spLocks noGrp="1"/>
          </p:cNvSpPr>
          <p:nvPr>
            <p:ph type="title"/>
          </p:nvPr>
        </p:nvSpPr>
        <p:spPr>
          <a:xfrm>
            <a:off x="0" y="160061"/>
            <a:ext cx="4142232" cy="804672"/>
          </a:xfrm>
        </p:spPr>
        <p:txBody>
          <a:bodyPr/>
          <a:lstStyle/>
          <a:p>
            <a:r>
              <a:rPr lang="en-US" dirty="0"/>
              <a:t>IBM Db2 Event Store in IBM Cloud Private for Data</a:t>
            </a:r>
            <a:br>
              <a:rPr lang="en-US" sz="1800" dirty="0"/>
            </a:br>
            <a:endParaRPr lang="en-US" dirty="0"/>
          </a:p>
        </p:txBody>
      </p:sp>
      <p:sp>
        <p:nvSpPr>
          <p:cNvPr id="10" name="Text Placeholder 9">
            <a:extLst>
              <a:ext uri="{FF2B5EF4-FFF2-40B4-BE49-F238E27FC236}">
                <a16:creationId xmlns:a16="http://schemas.microsoft.com/office/drawing/2014/main" id="{F1AD4F5D-C91B-4751-816C-90B2BB20EA72}"/>
              </a:ext>
            </a:extLst>
          </p:cNvPr>
          <p:cNvSpPr>
            <a:spLocks noGrp="1"/>
          </p:cNvSpPr>
          <p:nvPr>
            <p:ph sz="quarter" idx="12"/>
          </p:nvPr>
        </p:nvSpPr>
        <p:spPr>
          <a:xfrm>
            <a:off x="229733" y="1162050"/>
            <a:ext cx="4113728" cy="3521077"/>
          </a:xfrm>
        </p:spPr>
        <p:txBody>
          <a:bodyPr/>
          <a:lstStyle/>
          <a:p>
            <a:pPr marL="0" lvl="1" indent="0">
              <a:buNone/>
            </a:pPr>
            <a:r>
              <a:rPr lang="en-US" sz="1800" b="1" dirty="0">
                <a:solidFill>
                  <a:schemeClr val="accent6">
                    <a:lumMod val="40000"/>
                    <a:lumOff val="60000"/>
                  </a:schemeClr>
                </a:solidFill>
              </a:rPr>
              <a:t>Making Fast Data Applications </a:t>
            </a:r>
            <a:br>
              <a:rPr lang="en-US" sz="1800" b="1" dirty="0">
                <a:solidFill>
                  <a:schemeClr val="accent6">
                    <a:lumMod val="40000"/>
                    <a:lumOff val="60000"/>
                  </a:schemeClr>
                </a:solidFill>
              </a:rPr>
            </a:br>
            <a:r>
              <a:rPr lang="en-US" sz="1800" b="1" dirty="0">
                <a:solidFill>
                  <a:schemeClr val="accent6">
                    <a:lumMod val="40000"/>
                    <a:lumOff val="60000"/>
                  </a:schemeClr>
                </a:solidFill>
              </a:rPr>
              <a:t>Simple and Scalable </a:t>
            </a:r>
          </a:p>
          <a:p>
            <a:pPr lvl="1"/>
            <a:r>
              <a:rPr lang="en-US" sz="1500" dirty="0"/>
              <a:t>Integrated delivery and management</a:t>
            </a:r>
          </a:p>
          <a:p>
            <a:pPr lvl="1"/>
            <a:r>
              <a:rPr lang="en-US" sz="1500" dirty="0"/>
              <a:t>Simple , scalable data platform</a:t>
            </a:r>
          </a:p>
          <a:p>
            <a:pPr lvl="1"/>
            <a:r>
              <a:rPr lang="en-US" sz="1500" dirty="0"/>
              <a:t>Integrated machine learning </a:t>
            </a:r>
          </a:p>
        </p:txBody>
      </p:sp>
      <p:sp>
        <p:nvSpPr>
          <p:cNvPr id="23" name="Footer Placeholder 22">
            <a:extLst>
              <a:ext uri="{FF2B5EF4-FFF2-40B4-BE49-F238E27FC236}">
                <a16:creationId xmlns:a16="http://schemas.microsoft.com/office/drawing/2014/main" id="{DC6CEC41-AA5D-421A-9D42-07C690048BAF}"/>
              </a:ext>
            </a:extLst>
          </p:cNvPr>
          <p:cNvSpPr>
            <a:spLocks noGrp="1"/>
          </p:cNvSpPr>
          <p:nvPr>
            <p:ph type="ftr" sz="quarter" idx="11"/>
          </p:nvPr>
        </p:nvSpPr>
        <p:spPr/>
        <p:txBody>
          <a:bodyPr/>
          <a:lstStyle/>
          <a:p>
            <a:r>
              <a:rPr lang="en-US" dirty="0"/>
              <a:t>Think 2018 / DOC 8105 / March 19, 2018 / © 2018 IBM Corporation</a:t>
            </a:r>
          </a:p>
        </p:txBody>
      </p:sp>
      <p:sp>
        <p:nvSpPr>
          <p:cNvPr id="4" name="Slide Number Placeholder 3">
            <a:extLst>
              <a:ext uri="{FF2B5EF4-FFF2-40B4-BE49-F238E27FC236}">
                <a16:creationId xmlns:a16="http://schemas.microsoft.com/office/drawing/2014/main" id="{FB731E02-C425-4CF3-9A4A-3430454322C4}"/>
              </a:ext>
            </a:extLst>
          </p:cNvPr>
          <p:cNvSpPr>
            <a:spLocks noGrp="1"/>
          </p:cNvSpPr>
          <p:nvPr>
            <p:ph type="sldNum" sz="quarter" idx="10"/>
          </p:nvPr>
        </p:nvSpPr>
        <p:spPr/>
        <p:txBody>
          <a:bodyPr/>
          <a:lstStyle/>
          <a:p>
            <a:fld id="{D0BE6F14-FF48-0F4F-A8AA-2E3F25371E4A}" type="slidenum">
              <a:rPr lang="en-US" smtClean="0"/>
              <a:pPr/>
              <a:t>21</a:t>
            </a:fld>
            <a:endParaRPr lang="en-US"/>
          </a:p>
        </p:txBody>
      </p:sp>
      <p:pic>
        <p:nvPicPr>
          <p:cNvPr id="7" name="Picture 6">
            <a:extLst>
              <a:ext uri="{FF2B5EF4-FFF2-40B4-BE49-F238E27FC236}">
                <a16:creationId xmlns:a16="http://schemas.microsoft.com/office/drawing/2014/main" id="{DB4ABF2C-ADAC-284C-BD0E-975CE7610123}"/>
              </a:ext>
            </a:extLst>
          </p:cNvPr>
          <p:cNvPicPr>
            <a:picLocks noChangeAspect="1"/>
          </p:cNvPicPr>
          <p:nvPr/>
        </p:nvPicPr>
        <p:blipFill>
          <a:blip r:embed="rId3"/>
          <a:stretch>
            <a:fillRect/>
          </a:stretch>
        </p:blipFill>
        <p:spPr>
          <a:xfrm>
            <a:off x="3840707" y="527843"/>
            <a:ext cx="5270500" cy="4343400"/>
          </a:xfrm>
          <a:prstGeom prst="rect">
            <a:avLst/>
          </a:prstGeom>
        </p:spPr>
      </p:pic>
    </p:spTree>
    <p:extLst>
      <p:ext uri="{BB962C8B-B14F-4D97-AF65-F5344CB8AC3E}">
        <p14:creationId xmlns:p14="http://schemas.microsoft.com/office/powerpoint/2010/main" val="124074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3"/>
          </p:nvPr>
        </p:nvSpPr>
        <p:spPr>
          <a:xfrm>
            <a:off x="214009" y="736595"/>
            <a:ext cx="7955280" cy="4015171"/>
          </a:xfrm>
        </p:spPr>
        <p:txBody>
          <a:bodyPr>
            <a:noAutofit/>
          </a:bodyPr>
          <a:lstStyle/>
          <a:p>
            <a:pPr>
              <a:spcBef>
                <a:spcPts val="0"/>
              </a:spcBef>
            </a:pPr>
            <a:endParaRPr lang="en-US" sz="2000" b="1" dirty="0">
              <a:solidFill>
                <a:schemeClr val="bg1"/>
              </a:solidFill>
              <a:latin typeface="IBM Plex Sans" charset="0"/>
              <a:ea typeface="IBM Plex Sans" charset="0"/>
              <a:cs typeface="IBM Plex Sans" charset="0"/>
            </a:endParaRPr>
          </a:p>
          <a:p>
            <a:pPr>
              <a:spcBef>
                <a:spcPts val="0"/>
              </a:spcBef>
            </a:pPr>
            <a:r>
              <a:rPr lang="en-US" sz="2000" b="1" dirty="0">
                <a:solidFill>
                  <a:schemeClr val="bg1"/>
                </a:solidFill>
                <a:latin typeface="IBM Plex Sans" charset="0"/>
                <a:ea typeface="IBM Plex Sans" charset="0"/>
                <a:cs typeface="IBM Plex Sans" charset="0"/>
              </a:rPr>
              <a:t>Developer Edition</a:t>
            </a:r>
          </a:p>
          <a:p>
            <a:pPr lvl="1">
              <a:spcBef>
                <a:spcPts val="0"/>
              </a:spcBef>
            </a:pPr>
            <a:r>
              <a:rPr lang="en-US" sz="1600" dirty="0">
                <a:solidFill>
                  <a:schemeClr val="bg1"/>
                </a:solidFill>
                <a:latin typeface="IBM Plex Sans" charset="0"/>
                <a:ea typeface="IBM Plex Sans" charset="0"/>
                <a:cs typeface="IBM Plex Sans" charset="0"/>
              </a:rPr>
              <a:t>Free Download and Go edition</a:t>
            </a:r>
          </a:p>
          <a:p>
            <a:pPr lvl="1">
              <a:spcBef>
                <a:spcPts val="0"/>
              </a:spcBef>
            </a:pPr>
            <a:r>
              <a:rPr lang="en-US" sz="1600" dirty="0">
                <a:solidFill>
                  <a:schemeClr val="bg1"/>
                </a:solidFill>
                <a:latin typeface="IBM Plex Sans" charset="0"/>
                <a:ea typeface="IBM Plex Sans" charset="0"/>
                <a:cs typeface="IBM Plex Sans" charset="0"/>
              </a:rPr>
              <a:t>Great for getting started, writing your first application</a:t>
            </a:r>
          </a:p>
          <a:p>
            <a:pPr lvl="1">
              <a:spcBef>
                <a:spcPts val="0"/>
              </a:spcBef>
            </a:pPr>
            <a:r>
              <a:rPr lang="en-US" sz="1600" dirty="0">
                <a:solidFill>
                  <a:schemeClr val="bg1"/>
                </a:solidFill>
                <a:latin typeface="IBM Plex Sans" charset="0"/>
                <a:ea typeface="IBM Plex Sans" charset="0"/>
                <a:cs typeface="IBM Plex Sans" charset="0"/>
              </a:rPr>
              <a:t>Packaged with Desktop version of DSX</a:t>
            </a:r>
          </a:p>
          <a:p>
            <a:pPr lvl="1">
              <a:spcBef>
                <a:spcPts val="0"/>
              </a:spcBef>
            </a:pPr>
            <a:r>
              <a:rPr lang="en-US" sz="1600" dirty="0">
                <a:solidFill>
                  <a:schemeClr val="bg1"/>
                </a:solidFill>
                <a:latin typeface="IBM Plex Sans" charset="0"/>
                <a:ea typeface="IBM Plex Sans" charset="0"/>
                <a:cs typeface="IBM Plex Sans" charset="0"/>
              </a:rPr>
              <a:t>Runs on </a:t>
            </a:r>
            <a:r>
              <a:rPr lang="en-US" sz="1600" dirty="0" err="1">
                <a:solidFill>
                  <a:schemeClr val="bg1"/>
                </a:solidFill>
                <a:latin typeface="IBM Plex Sans" charset="0"/>
                <a:ea typeface="IBM Plex Sans" charset="0"/>
                <a:cs typeface="IBM Plex Sans" charset="0"/>
              </a:rPr>
              <a:t>MacOS</a:t>
            </a:r>
            <a:r>
              <a:rPr lang="en-US" sz="1600" dirty="0">
                <a:solidFill>
                  <a:schemeClr val="bg1"/>
                </a:solidFill>
                <a:latin typeface="IBM Plex Sans" charset="0"/>
                <a:ea typeface="IBM Plex Sans" charset="0"/>
                <a:cs typeface="IBM Plex Sans" charset="0"/>
              </a:rPr>
              <a:t>, Linux, Windows via Docker</a:t>
            </a:r>
          </a:p>
          <a:p>
            <a:pPr lvl="1">
              <a:spcBef>
                <a:spcPts val="0"/>
              </a:spcBef>
            </a:pPr>
            <a:r>
              <a:rPr lang="en-US" sz="1600" dirty="0">
                <a:solidFill>
                  <a:schemeClr val="bg1"/>
                </a:solidFill>
                <a:latin typeface="IBM Plex Sans" charset="0"/>
                <a:ea typeface="IBM Plex Sans" charset="0"/>
                <a:cs typeface="IBM Plex Sans" charset="0"/>
              </a:rPr>
              <a:t>Download from </a:t>
            </a:r>
            <a:r>
              <a:rPr lang="en-US" sz="1600" dirty="0" err="1">
                <a:solidFill>
                  <a:schemeClr val="bg1"/>
                </a:solidFill>
                <a:latin typeface="IBM Plex Sans" charset="0"/>
                <a:ea typeface="IBM Plex Sans" charset="0"/>
                <a:cs typeface="IBM Plex Sans" charset="0"/>
                <a:hlinkClick r:id="rId3"/>
              </a:rPr>
              <a:t>www.ibm.biz</a:t>
            </a:r>
            <a:r>
              <a:rPr lang="en-US" sz="1600" dirty="0">
                <a:solidFill>
                  <a:schemeClr val="bg1"/>
                </a:solidFill>
                <a:latin typeface="IBM Plex Sans" charset="0"/>
                <a:ea typeface="IBM Plex Sans" charset="0"/>
                <a:cs typeface="IBM Plex Sans" charset="0"/>
                <a:hlinkClick r:id="rId3"/>
              </a:rPr>
              <a:t>/</a:t>
            </a:r>
            <a:r>
              <a:rPr lang="en-US" sz="1600" dirty="0" err="1">
                <a:solidFill>
                  <a:schemeClr val="bg1"/>
                </a:solidFill>
                <a:latin typeface="IBM Plex Sans" charset="0"/>
                <a:ea typeface="IBM Plex Sans" charset="0"/>
                <a:cs typeface="IBM Plex Sans" charset="0"/>
                <a:hlinkClick r:id="rId3"/>
              </a:rPr>
              <a:t>eventstore</a:t>
            </a:r>
            <a:endParaRPr lang="en-US" sz="1600" dirty="0">
              <a:solidFill>
                <a:schemeClr val="bg1"/>
              </a:solidFill>
              <a:latin typeface="IBM Plex Sans" charset="0"/>
              <a:ea typeface="IBM Plex Sans" charset="0"/>
              <a:cs typeface="IBM Plex Sans" charset="0"/>
            </a:endParaRPr>
          </a:p>
          <a:p>
            <a:pPr>
              <a:spcBef>
                <a:spcPts val="0"/>
              </a:spcBef>
            </a:pPr>
            <a:endParaRPr lang="en-US" sz="1600" b="1" dirty="0">
              <a:solidFill>
                <a:schemeClr val="bg1"/>
              </a:solidFill>
              <a:latin typeface="IBM Plex Sans" charset="0"/>
              <a:ea typeface="IBM Plex Sans" charset="0"/>
              <a:cs typeface="IBM Plex Sans" charset="0"/>
            </a:endParaRPr>
          </a:p>
          <a:p>
            <a:pPr>
              <a:spcBef>
                <a:spcPts val="0"/>
              </a:spcBef>
            </a:pPr>
            <a:endParaRPr lang="en-US" sz="1600" b="1" dirty="0">
              <a:solidFill>
                <a:schemeClr val="bg1"/>
              </a:solidFill>
            </a:endParaRPr>
          </a:p>
          <a:p>
            <a:pPr>
              <a:spcBef>
                <a:spcPts val="0"/>
              </a:spcBef>
            </a:pPr>
            <a:r>
              <a:rPr lang="en-US" sz="2000" b="1" dirty="0">
                <a:solidFill>
                  <a:schemeClr val="bg1"/>
                </a:solidFill>
                <a:latin typeface="IBM Plex Sans" charset="0"/>
                <a:ea typeface="IBM Plex Sans" charset="0"/>
                <a:cs typeface="IBM Plex Sans" charset="0"/>
              </a:rPr>
              <a:t>Enterprise Edition</a:t>
            </a:r>
          </a:p>
          <a:p>
            <a:pPr lvl="1">
              <a:spcBef>
                <a:spcPts val="0"/>
              </a:spcBef>
            </a:pPr>
            <a:r>
              <a:rPr lang="en-US" sz="1600" dirty="0">
                <a:solidFill>
                  <a:schemeClr val="bg1"/>
                </a:solidFill>
                <a:latin typeface="IBM Plex Sans" charset="0"/>
                <a:ea typeface="IBM Plex Sans" charset="0"/>
                <a:cs typeface="IBM Plex Sans" charset="0"/>
              </a:rPr>
              <a:t>IBM Cloud Private for Data (Add-on)</a:t>
            </a:r>
          </a:p>
          <a:p>
            <a:pPr lvl="1">
              <a:spcBef>
                <a:spcPts val="0"/>
              </a:spcBef>
            </a:pPr>
            <a:r>
              <a:rPr lang="en-US" sz="1600" dirty="0">
                <a:solidFill>
                  <a:schemeClr val="bg1"/>
                </a:solidFill>
                <a:latin typeface="IBM Plex Sans" charset="0"/>
                <a:ea typeface="IBM Plex Sans" charset="0"/>
                <a:cs typeface="IBM Plex Sans" charset="0"/>
              </a:rPr>
              <a:t>Standalone </a:t>
            </a:r>
          </a:p>
          <a:p>
            <a:pPr lvl="2">
              <a:spcBef>
                <a:spcPts val="0"/>
              </a:spcBef>
            </a:pPr>
            <a:r>
              <a:rPr lang="en-US" sz="1600" dirty="0">
                <a:solidFill>
                  <a:schemeClr val="bg1"/>
                </a:solidFill>
                <a:latin typeface="IBM Plex Sans" charset="0"/>
                <a:ea typeface="IBM Plex Sans" charset="0"/>
                <a:cs typeface="IBM Plex Sans" charset="0"/>
              </a:rPr>
              <a:t>Production level offering</a:t>
            </a:r>
          </a:p>
          <a:p>
            <a:pPr lvl="2">
              <a:spcBef>
                <a:spcPts val="0"/>
              </a:spcBef>
            </a:pPr>
            <a:r>
              <a:rPr lang="en-US" sz="1600" dirty="0">
                <a:solidFill>
                  <a:schemeClr val="bg1"/>
                </a:solidFill>
                <a:latin typeface="IBM Plex Sans" charset="0"/>
                <a:ea typeface="IBM Plex Sans" charset="0"/>
                <a:cs typeface="IBM Plex Sans" charset="0"/>
              </a:rPr>
              <a:t>Includes high availability, monitoring UI, REST API</a:t>
            </a:r>
          </a:p>
          <a:p>
            <a:pPr lvl="2">
              <a:spcBef>
                <a:spcPts val="0"/>
              </a:spcBef>
            </a:pPr>
            <a:r>
              <a:rPr lang="en-US" sz="1600" dirty="0">
                <a:solidFill>
                  <a:schemeClr val="bg1"/>
                </a:solidFill>
                <a:latin typeface="IBM Plex Sans" charset="0"/>
                <a:ea typeface="IBM Plex Sans" charset="0"/>
                <a:cs typeface="IBM Plex Sans" charset="0"/>
              </a:rPr>
              <a:t>Packaged with Watson Studio Local</a:t>
            </a:r>
          </a:p>
          <a:p>
            <a:pPr lvl="2">
              <a:spcBef>
                <a:spcPts val="0"/>
              </a:spcBef>
            </a:pPr>
            <a:r>
              <a:rPr lang="en-US" sz="1600" dirty="0">
                <a:solidFill>
                  <a:schemeClr val="bg1"/>
                </a:solidFill>
                <a:latin typeface="IBM Plex Sans" charset="0"/>
                <a:ea typeface="IBM Plex Sans" charset="0"/>
                <a:cs typeface="IBM Plex Sans" charset="0"/>
              </a:rPr>
              <a:t>Comes in 1 and 3 node installers</a:t>
            </a:r>
          </a:p>
          <a:p>
            <a:pPr lvl="2">
              <a:spcBef>
                <a:spcPts val="0"/>
              </a:spcBef>
            </a:pPr>
            <a:r>
              <a:rPr lang="en-US" sz="1600" dirty="0">
                <a:solidFill>
                  <a:schemeClr val="bg1"/>
                </a:solidFill>
              </a:rPr>
              <a:t>Docker + Kubernetes for orchestration</a:t>
            </a:r>
            <a:endParaRPr lang="en-US" sz="1600" dirty="0">
              <a:solidFill>
                <a:schemeClr val="bg1"/>
              </a:solidFill>
              <a:latin typeface="IBM Plex Sans" charset="0"/>
              <a:ea typeface="IBM Plex Sans" charset="0"/>
              <a:cs typeface="IBM Plex Sans" charset="0"/>
            </a:endParaRPr>
          </a:p>
        </p:txBody>
      </p:sp>
      <p:grpSp>
        <p:nvGrpSpPr>
          <p:cNvPr id="9" name="Group 8"/>
          <p:cNvGrpSpPr/>
          <p:nvPr/>
        </p:nvGrpSpPr>
        <p:grpSpPr>
          <a:xfrm>
            <a:off x="6267978" y="990864"/>
            <a:ext cx="2689645" cy="1911731"/>
            <a:chOff x="2476337" y="2736352"/>
            <a:chExt cx="2172331" cy="1504950"/>
          </a:xfrm>
        </p:grpSpPr>
        <p:pic>
          <p:nvPicPr>
            <p:cNvPr id="10" name="Picture 9" descr="mage result for docke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476337" y="2736352"/>
              <a:ext cx="2172331" cy="15049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auto">
            <a:xfrm>
              <a:off x="2544793" y="2736352"/>
              <a:ext cx="1377576" cy="752475"/>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gr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44982" y="1407593"/>
            <a:ext cx="516993" cy="516993"/>
          </a:xfrm>
          <a:prstGeom prst="rect">
            <a:avLst/>
          </a:prstGeom>
        </p:spPr>
      </p:pic>
      <p:sp>
        <p:nvSpPr>
          <p:cNvPr id="15" name="TextBox 14"/>
          <p:cNvSpPr txBox="1"/>
          <p:nvPr/>
        </p:nvSpPr>
        <p:spPr>
          <a:xfrm>
            <a:off x="2505836" y="130341"/>
            <a:ext cx="4750018" cy="523220"/>
          </a:xfrm>
          <a:prstGeom prst="rect">
            <a:avLst/>
          </a:prstGeom>
          <a:noFill/>
        </p:spPr>
        <p:txBody>
          <a:bodyPr wrap="none" rtlCol="0">
            <a:spAutoFit/>
          </a:bodyPr>
          <a:lstStyle/>
          <a:p>
            <a:pPr algn="r"/>
            <a:r>
              <a:rPr lang="en-US" sz="2800" b="1" dirty="0">
                <a:solidFill>
                  <a:schemeClr val="bg1"/>
                </a:solidFill>
                <a:latin typeface="IBM Plex Sans" charset="0"/>
                <a:ea typeface="IBM Plex Sans" charset="0"/>
                <a:cs typeface="IBM Plex Sans" charset="0"/>
              </a:rPr>
              <a:t>Db2 Event Store Packaging</a:t>
            </a:r>
          </a:p>
        </p:txBody>
      </p:sp>
      <p:pic>
        <p:nvPicPr>
          <p:cNvPr id="16" name="Picture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92675" y="49854"/>
            <a:ext cx="684195" cy="684195"/>
          </a:xfrm>
          <a:prstGeom prst="rect">
            <a:avLst/>
          </a:prstGeom>
        </p:spPr>
      </p:pic>
      <p:pic>
        <p:nvPicPr>
          <p:cNvPr id="9218" name="Picture 2" descr="mage result for kubernetes"/>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537161" y="3106768"/>
            <a:ext cx="1632128" cy="163212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mage result for data science experience"/>
          <p:cNvPicPr>
            <a:picLocks noChangeAspect="1" noChangeArrowheads="1"/>
          </p:cNvPicPr>
          <p:nvPr/>
        </p:nvPicPr>
        <p:blipFill rotWithShape="1">
          <a:blip r:embed="rId8">
            <a:clrChange>
              <a:clrFrom>
                <a:srgbClr val="1D3648"/>
              </a:clrFrom>
              <a:clrTo>
                <a:srgbClr val="1D3648">
                  <a:alpha val="0"/>
                </a:srgbClr>
              </a:clrTo>
            </a:clrChange>
            <a:lum bright="70000" contrast="-70000"/>
            <a:extLst>
              <a:ext uri="{28A0092B-C50C-407E-A947-70E740481C1C}">
                <a14:useLocalDpi xmlns:a14="http://schemas.microsoft.com/office/drawing/2010/main" val="0"/>
              </a:ext>
            </a:extLst>
          </a:blip>
          <a:srcRect l="56220" t="25857" r="4558" b="30310"/>
          <a:stretch/>
        </p:blipFill>
        <p:spPr bwMode="auto">
          <a:xfrm>
            <a:off x="7140701" y="1407594"/>
            <a:ext cx="1028588" cy="488016"/>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22">
            <a:extLst>
              <a:ext uri="{FF2B5EF4-FFF2-40B4-BE49-F238E27FC236}">
                <a16:creationId xmlns:a16="http://schemas.microsoft.com/office/drawing/2014/main" id="{F5566898-C811-A543-AEE2-EDA9993D20AE}"/>
              </a:ext>
            </a:extLst>
          </p:cNvPr>
          <p:cNvSpPr txBox="1">
            <a:spLocks/>
          </p:cNvSpPr>
          <p:nvPr/>
        </p:nvSpPr>
        <p:spPr>
          <a:xfrm>
            <a:off x="7085478" y="4787900"/>
            <a:ext cx="1828732"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IBM Community Day / Oct. 11, 2018 / © 2018 IBM Corporation</a:t>
            </a:r>
          </a:p>
        </p:txBody>
      </p:sp>
    </p:spTree>
    <p:extLst>
      <p:ext uri="{BB962C8B-B14F-4D97-AF65-F5344CB8AC3E}">
        <p14:creationId xmlns:p14="http://schemas.microsoft.com/office/powerpoint/2010/main" val="1401747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E8393F-7FB7-47B7-BCB9-414D6EBA8DCA}"/>
              </a:ext>
            </a:extLst>
          </p:cNvPr>
          <p:cNvSpPr>
            <a:spLocks noGrp="1"/>
          </p:cNvSpPr>
          <p:nvPr>
            <p:ph type="sldNum" sz="quarter" idx="10"/>
          </p:nvPr>
        </p:nvSpPr>
        <p:spPr/>
        <p:txBody>
          <a:bodyPr/>
          <a:lstStyle/>
          <a:p>
            <a:fld id="{3FD999D4-B456-9943-89B7-30D56181CE18}" type="slidenum">
              <a:rPr lang="en-US" smtClean="0"/>
              <a:t>23</a:t>
            </a:fld>
            <a:endParaRPr lang="en-US"/>
          </a:p>
        </p:txBody>
      </p:sp>
      <p:sp>
        <p:nvSpPr>
          <p:cNvPr id="4" name="Footer Placeholder 22">
            <a:extLst>
              <a:ext uri="{FF2B5EF4-FFF2-40B4-BE49-F238E27FC236}">
                <a16:creationId xmlns:a16="http://schemas.microsoft.com/office/drawing/2014/main" id="{07068757-667C-2749-A00F-29EC6C4DE1A8}"/>
              </a:ext>
            </a:extLst>
          </p:cNvPr>
          <p:cNvSpPr txBox="1">
            <a:spLocks/>
          </p:cNvSpPr>
          <p:nvPr/>
        </p:nvSpPr>
        <p:spPr>
          <a:xfrm>
            <a:off x="7085478" y="4787900"/>
            <a:ext cx="1828732"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IBM Community Day / Oct. 11, 2018 / © 2018 IBM Corporation</a:t>
            </a:r>
          </a:p>
        </p:txBody>
      </p:sp>
    </p:spTree>
    <p:extLst>
      <p:ext uri="{BB962C8B-B14F-4D97-AF65-F5344CB8AC3E}">
        <p14:creationId xmlns:p14="http://schemas.microsoft.com/office/powerpoint/2010/main" val="395522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0DFF62-039B-1F48-ABBA-77026A62B528}"/>
              </a:ext>
            </a:extLst>
          </p:cNvPr>
          <p:cNvPicPr>
            <a:picLocks noChangeAspect="1"/>
          </p:cNvPicPr>
          <p:nvPr/>
        </p:nvPicPr>
        <p:blipFill>
          <a:blip r:embed="rId2"/>
          <a:stretch>
            <a:fillRect/>
          </a:stretch>
        </p:blipFill>
        <p:spPr>
          <a:xfrm>
            <a:off x="0" y="285750"/>
            <a:ext cx="9144000" cy="4572000"/>
          </a:xfrm>
          <a:prstGeom prst="rect">
            <a:avLst/>
          </a:prstGeom>
        </p:spPr>
      </p:pic>
      <p:sp>
        <p:nvSpPr>
          <p:cNvPr id="6" name="TextBox 5">
            <a:extLst>
              <a:ext uri="{FF2B5EF4-FFF2-40B4-BE49-F238E27FC236}">
                <a16:creationId xmlns:a16="http://schemas.microsoft.com/office/drawing/2014/main" id="{04B8F2E3-2E07-1141-A0AD-E7C809BECA10}"/>
              </a:ext>
            </a:extLst>
          </p:cNvPr>
          <p:cNvSpPr txBox="1"/>
          <p:nvPr/>
        </p:nvSpPr>
        <p:spPr>
          <a:xfrm>
            <a:off x="1363717" y="4423767"/>
            <a:ext cx="6569427" cy="248209"/>
          </a:xfrm>
          <a:prstGeom prst="rect">
            <a:avLst/>
          </a:prstGeom>
          <a:noFill/>
        </p:spPr>
        <p:txBody>
          <a:bodyPr wrap="none" rtlCol="0">
            <a:spAutoFit/>
          </a:bodyPr>
          <a:lstStyle/>
          <a:p>
            <a:pPr algn="ctr"/>
            <a:r>
              <a:rPr lang="en-US" sz="1013" dirty="0">
                <a:solidFill>
                  <a:schemeClr val="bg1"/>
                </a:solidFill>
              </a:rPr>
              <a:t>Brought to you by </a:t>
            </a:r>
            <a:r>
              <a:rPr lang="en-US" sz="1013" dirty="0" err="1">
                <a:solidFill>
                  <a:schemeClr val="bg1"/>
                </a:solidFill>
              </a:rPr>
              <a:t>community.ibm.com</a:t>
            </a:r>
            <a:r>
              <a:rPr lang="en-US" sz="1013" dirty="0">
                <a:solidFill>
                  <a:schemeClr val="bg1"/>
                </a:solidFill>
              </a:rPr>
              <a:t>/</a:t>
            </a:r>
            <a:r>
              <a:rPr lang="en-US" sz="1013" dirty="0" err="1">
                <a:solidFill>
                  <a:schemeClr val="bg1"/>
                </a:solidFill>
              </a:rPr>
              <a:t>icpfordata</a:t>
            </a:r>
            <a:r>
              <a:rPr lang="en-US" sz="1013" dirty="0">
                <a:solidFill>
                  <a:schemeClr val="bg1"/>
                </a:solidFill>
              </a:rPr>
              <a:t>                   Catch the replay at </a:t>
            </a:r>
            <a:r>
              <a:rPr lang="en-US" sz="1013" dirty="0" err="1">
                <a:solidFill>
                  <a:schemeClr val="bg1"/>
                </a:solidFill>
              </a:rPr>
              <a:t>ibmaicommunity.bemyapp.com</a:t>
            </a:r>
            <a:endParaRPr lang="en-US" sz="1013" dirty="0">
              <a:solidFill>
                <a:schemeClr val="bg1"/>
              </a:solidFill>
            </a:endParaRPr>
          </a:p>
        </p:txBody>
      </p:sp>
    </p:spTree>
    <p:extLst>
      <p:ext uri="{BB962C8B-B14F-4D97-AF65-F5344CB8AC3E}">
        <p14:creationId xmlns:p14="http://schemas.microsoft.com/office/powerpoint/2010/main" val="1554243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p:txBody>
          <a:bodyPr vert="horz" lIns="0" tIns="0" rIns="0" bIns="0" rtlCol="0" anchor="t">
            <a:noAutofit/>
          </a:bodyPr>
          <a:lstStyle/>
          <a:p>
            <a:r>
              <a:rPr lang="en-US" dirty="0">
                <a:sym typeface="Source Sans Pro"/>
              </a:rPr>
              <a:t>What Is Fast Data?</a:t>
            </a:r>
          </a:p>
        </p:txBody>
      </p:sp>
      <p:sp>
        <p:nvSpPr>
          <p:cNvPr id="9" name="Text Placeholder 8">
            <a:extLst>
              <a:ext uri="{FF2B5EF4-FFF2-40B4-BE49-F238E27FC236}">
                <a16:creationId xmlns:a16="http://schemas.microsoft.com/office/drawing/2014/main" id="{A3893C6E-9CC4-449B-BEB5-284B2F8072B7}"/>
              </a:ext>
            </a:extLst>
          </p:cNvPr>
          <p:cNvSpPr>
            <a:spLocks noGrp="1"/>
          </p:cNvSpPr>
          <p:nvPr>
            <p:ph type="body" sz="quarter" idx="14"/>
          </p:nvPr>
        </p:nvSpPr>
        <p:spPr>
          <a:xfrm>
            <a:off x="229732" y="1093472"/>
            <a:ext cx="8625899" cy="3589655"/>
          </a:xfrm>
        </p:spPr>
        <p:txBody>
          <a:bodyPr/>
          <a:lstStyle/>
          <a:p>
            <a:r>
              <a:rPr lang="en-US" sz="1800" dirty="0">
                <a:solidFill>
                  <a:schemeClr val="accent6">
                    <a:lumMod val="40000"/>
                    <a:lumOff val="60000"/>
                  </a:schemeClr>
                </a:solidFill>
                <a:sym typeface="Source Sans Pro"/>
              </a:rPr>
              <a:t>The processing of </a:t>
            </a:r>
            <a:r>
              <a:rPr lang="en-US" sz="1800" b="1" dirty="0">
                <a:solidFill>
                  <a:schemeClr val="accent6">
                    <a:lumMod val="40000"/>
                    <a:lumOff val="60000"/>
                  </a:schemeClr>
                </a:solidFill>
                <a:sym typeface="Source Sans Pro"/>
              </a:rPr>
              <a:t>high volumes </a:t>
            </a:r>
            <a:r>
              <a:rPr lang="en-US" sz="1800" dirty="0">
                <a:solidFill>
                  <a:schemeClr val="accent6">
                    <a:lumMod val="40000"/>
                    <a:lumOff val="60000"/>
                  </a:schemeClr>
                </a:solidFill>
                <a:sym typeface="Source Sans Pro"/>
              </a:rPr>
              <a:t>of a </a:t>
            </a:r>
            <a:r>
              <a:rPr lang="en-US" sz="1800" b="1" dirty="0">
                <a:solidFill>
                  <a:schemeClr val="accent6">
                    <a:lumMod val="40000"/>
                    <a:lumOff val="60000"/>
                  </a:schemeClr>
                </a:solidFill>
                <a:sym typeface="Source Sans Pro"/>
              </a:rPr>
              <a:t>continuous</a:t>
            </a:r>
            <a:r>
              <a:rPr lang="en-US" sz="1800" dirty="0">
                <a:solidFill>
                  <a:schemeClr val="accent6">
                    <a:lumMod val="40000"/>
                    <a:lumOff val="60000"/>
                  </a:schemeClr>
                </a:solidFill>
                <a:sym typeface="Source Sans Pro"/>
              </a:rPr>
              <a:t> stream of data</a:t>
            </a:r>
          </a:p>
          <a:p>
            <a:r>
              <a:rPr lang="en-US" sz="1800" b="1" dirty="0">
                <a:solidFill>
                  <a:schemeClr val="accent6">
                    <a:lumMod val="40000"/>
                    <a:lumOff val="60000"/>
                  </a:schemeClr>
                </a:solidFill>
                <a:sym typeface="Source Sans Pro"/>
              </a:rPr>
              <a:t>Fast Data </a:t>
            </a:r>
            <a:r>
              <a:rPr lang="en-US" sz="1800" dirty="0">
                <a:solidFill>
                  <a:schemeClr val="accent6">
                    <a:lumMod val="40000"/>
                    <a:lumOff val="60000"/>
                  </a:schemeClr>
                </a:solidFill>
                <a:sym typeface="Source Sans Pro"/>
              </a:rPr>
              <a:t>combines properties from traditional stream processing, big data infrastructure, and reactive applications</a:t>
            </a:r>
          </a:p>
          <a:p>
            <a:pPr marL="213122" lvl="1" indent="-213122"/>
            <a:r>
              <a:rPr lang="en-US" dirty="0">
                <a:sym typeface="Source Sans Pro"/>
              </a:rPr>
              <a:t>Low to medium latency data processing in near real time</a:t>
            </a:r>
          </a:p>
          <a:p>
            <a:pPr marL="213122" lvl="1" indent="-213122"/>
            <a:r>
              <a:rPr lang="en-US" dirty="0">
                <a:sym typeface="Source Sans Pro"/>
              </a:rPr>
              <a:t>Scales horizontally to handle a high volume of data</a:t>
            </a:r>
          </a:p>
          <a:p>
            <a:pPr marL="213122" lvl="1" indent="-213122"/>
            <a:r>
              <a:rPr lang="en-US" dirty="0">
                <a:sym typeface="Source Sans Pro"/>
              </a:rPr>
              <a:t>Stream processing is parallelized across many CPU cores and machines by partitioning the data stream</a:t>
            </a:r>
          </a:p>
          <a:p>
            <a:pPr marL="213122" lvl="1" indent="-213122"/>
            <a:r>
              <a:rPr lang="en-US" dirty="0">
                <a:sym typeface="Source Sans Pro"/>
              </a:rPr>
              <a:t>Fault Tolerance provides resilience and the ability to recover from failures</a:t>
            </a:r>
          </a:p>
          <a:p>
            <a:pPr marL="213122" lvl="1" indent="-213122"/>
            <a:r>
              <a:rPr lang="en-US" dirty="0">
                <a:sym typeface="Source Sans Pro"/>
              </a:rPr>
              <a:t>High Availability provides responsiveness and ensures uptime guarantees</a:t>
            </a:r>
          </a:p>
          <a:p>
            <a:endParaRPr lang="en-US" dirty="0"/>
          </a:p>
        </p:txBody>
      </p:sp>
      <p:sp>
        <p:nvSpPr>
          <p:cNvPr id="10" name="Footer Placeholder 9">
            <a:extLst>
              <a:ext uri="{FF2B5EF4-FFF2-40B4-BE49-F238E27FC236}">
                <a16:creationId xmlns:a16="http://schemas.microsoft.com/office/drawing/2014/main" id="{BD318248-F3C6-4662-9BF5-BEABC454C775}"/>
              </a:ext>
            </a:extLst>
          </p:cNvPr>
          <p:cNvSpPr>
            <a:spLocks noGrp="1"/>
          </p:cNvSpPr>
          <p:nvPr>
            <p:ph type="ftr" sz="quarter" idx="11"/>
          </p:nvPr>
        </p:nvSpPr>
        <p:spPr/>
        <p:txBody>
          <a:bodyPr/>
          <a:lstStyle/>
          <a:p>
            <a:r>
              <a:rPr lang="en-US"/>
              <a:t>Think 2018 / DOC 8105 / March 19, 2018 / © 2018 IBM Corporation</a:t>
            </a:r>
          </a:p>
        </p:txBody>
      </p:sp>
      <p:sp>
        <p:nvSpPr>
          <p:cNvPr id="6" name="Footer Placeholder 22">
            <a:extLst>
              <a:ext uri="{FF2B5EF4-FFF2-40B4-BE49-F238E27FC236}">
                <a16:creationId xmlns:a16="http://schemas.microsoft.com/office/drawing/2014/main" id="{6ACAE9F5-EFD8-DE47-A87D-2D36540E1754}"/>
              </a:ext>
            </a:extLst>
          </p:cNvPr>
          <p:cNvSpPr txBox="1">
            <a:spLocks/>
          </p:cNvSpPr>
          <p:nvPr/>
        </p:nvSpPr>
        <p:spPr>
          <a:xfrm>
            <a:off x="7085478" y="4787900"/>
            <a:ext cx="1828732"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IBM Community Day / Oct. 11, 2018 / © 2018 IBM Corporation</a:t>
            </a:r>
          </a:p>
        </p:txBody>
      </p:sp>
    </p:spTree>
    <p:extLst>
      <p:ext uri="{BB962C8B-B14F-4D97-AF65-F5344CB8AC3E}">
        <p14:creationId xmlns:p14="http://schemas.microsoft.com/office/powerpoint/2010/main" val="264951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Notices and disclaimers</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3</a:t>
            </a:fld>
            <a:endParaRPr lang="en-US"/>
          </a:p>
        </p:txBody>
      </p:sp>
      <p:sp>
        <p:nvSpPr>
          <p:cNvPr id="5" name="Content Placeholder 4"/>
          <p:cNvSpPr>
            <a:spLocks noGrp="1"/>
          </p:cNvSpPr>
          <p:nvPr>
            <p:ph sz="quarter" idx="12"/>
          </p:nvPr>
        </p:nvSpPr>
        <p:spPr>
          <a:xfrm>
            <a:off x="229732" y="785779"/>
            <a:ext cx="4113728" cy="3686647"/>
          </a:xfrm>
        </p:spPr>
        <p:txBody>
          <a:bodyPr/>
          <a:lstStyle/>
          <a:p>
            <a:r>
              <a:rPr lang="en-US" sz="1000" dirty="0"/>
              <a:t>© 2018  International Business Machines Corporation.  No part of this document may be reproduced or transmitted in any form without written permission from IBM.</a:t>
            </a:r>
          </a:p>
          <a:p>
            <a:r>
              <a:rPr lang="en-US" sz="1000" b="1" dirty="0"/>
              <a:t>U.S. Government Users Restricted Rights — use, duplication or disclosure restricted by GSA ADP Schedule Contract with IBM.</a:t>
            </a:r>
            <a:endParaRPr lang="en-US" sz="1000" dirty="0"/>
          </a:p>
          <a:p>
            <a:r>
              <a:rPr lang="en-US" sz="1000" dirty="0"/>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a:t>
            </a:r>
            <a:r>
              <a:rPr lang="en-US" sz="1000" b="1" dirty="0"/>
              <a:t>This document is distributed “as is” without any warranty, either express or implied. In no event, shall IBM be liable for any damage arising from the use of this information, including but not limited to, loss of data, business interruption, loss of profit or loss of opportunity. </a:t>
            </a:r>
            <a:r>
              <a:rPr lang="en-US" sz="1000" dirty="0"/>
              <a:t>IBM products and services are warranted per the terms and conditions of the agreements under which they are provided.</a:t>
            </a:r>
          </a:p>
          <a:p>
            <a:r>
              <a:rPr lang="en-US" sz="1000" dirty="0"/>
              <a:t>IBM products are manufactured from new parts or new and used parts. </a:t>
            </a:r>
            <a:br>
              <a:rPr lang="en-US" sz="1000" dirty="0"/>
            </a:br>
            <a:r>
              <a:rPr lang="en-US" sz="1000" dirty="0"/>
              <a:t>In some cases, a product may not be new and may have been previously installed. Regardless, our warranty terms apply.”</a:t>
            </a:r>
          </a:p>
          <a:p>
            <a:r>
              <a:rPr lang="en-US" sz="1000" b="1" dirty="0"/>
              <a:t>Any statements regarding IBM's future direction, intent or product plans are subject to change or withdrawal without notice.</a:t>
            </a:r>
            <a:endParaRPr lang="en-US" sz="1000" dirty="0"/>
          </a:p>
          <a:p>
            <a:endParaRPr lang="en-US" sz="1000" dirty="0"/>
          </a:p>
        </p:txBody>
      </p:sp>
      <p:sp>
        <p:nvSpPr>
          <p:cNvPr id="6" name="Content Placeholder 5"/>
          <p:cNvSpPr>
            <a:spLocks noGrp="1"/>
          </p:cNvSpPr>
          <p:nvPr>
            <p:ph sz="quarter" idx="13"/>
          </p:nvPr>
        </p:nvSpPr>
        <p:spPr>
          <a:xfrm>
            <a:off x="4603526" y="785779"/>
            <a:ext cx="4310746" cy="3565548"/>
          </a:xfrm>
        </p:spPr>
        <p:txBody>
          <a:bodyPr/>
          <a:lstStyle/>
          <a:p>
            <a:r>
              <a:rPr lang="en-US" sz="1000"/>
              <a:t>Performance  data contained herein was generally obtained in a controlled, isolated environments. Customer examples are presented as illustrations of how those</a:t>
            </a:r>
          </a:p>
          <a:p>
            <a:r>
              <a:rPr lang="en-US" sz="1000"/>
              <a:t>customers have used IBM products and the results they may have achieved. Actual performance, cost, savings or other results in other operating environments may vary. </a:t>
            </a:r>
          </a:p>
          <a:p>
            <a:r>
              <a:rPr lang="en-US" sz="1000"/>
              <a:t>References in this document to IBM products, programs, or services does not imply that IBM intends to make such products, programs or services available in all countries in which IBM operates or does business. </a:t>
            </a:r>
          </a:p>
          <a:p>
            <a:r>
              <a:rPr lang="en-US" sz="1000"/>
              <a:t>Workshops, sessions and associated materials may have been prepared by independent session speakers, and do not necessarily reflect the views of IBM. All materials and discussions are provided for informational purposes only, and are neither intended to, nor shall constitute legal or other guidance or advice to any individual participant or their specific situation.</a:t>
            </a:r>
          </a:p>
          <a:p>
            <a:r>
              <a:rPr lang="en-US" sz="1000"/>
              <a:t>It is the customer’s responsibility to insure its own compliance with legal requirements and to obtain advice of competent legal counsel as to the identification and interpretation of any relevant laws and regulatory requirements that may affect the customer’s business and any actions the customer may need to take to comply with such laws. IBM does not provide legal advice or represent or warrant that its services or products will ensure that the customer follows any law.</a:t>
            </a:r>
            <a:endParaRPr lang="en-US" sz="1000" dirty="0"/>
          </a:p>
        </p:txBody>
      </p:sp>
      <p:sp>
        <p:nvSpPr>
          <p:cNvPr id="8" name="Footer Placeholder 22">
            <a:extLst>
              <a:ext uri="{FF2B5EF4-FFF2-40B4-BE49-F238E27FC236}">
                <a16:creationId xmlns:a16="http://schemas.microsoft.com/office/drawing/2014/main" id="{0684B98C-B784-654D-AF8D-7CDDCA017F6E}"/>
              </a:ext>
            </a:extLst>
          </p:cNvPr>
          <p:cNvSpPr txBox="1">
            <a:spLocks/>
          </p:cNvSpPr>
          <p:nvPr/>
        </p:nvSpPr>
        <p:spPr>
          <a:xfrm>
            <a:off x="7085478" y="4787900"/>
            <a:ext cx="1828732"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IBM Community Day / Oct. 11, 2018 / © 2018 IBM Corporation</a:t>
            </a:r>
          </a:p>
        </p:txBody>
      </p:sp>
    </p:spTree>
    <p:extLst>
      <p:ext uri="{BB962C8B-B14F-4D97-AF65-F5344CB8AC3E}">
        <p14:creationId xmlns:p14="http://schemas.microsoft.com/office/powerpoint/2010/main" val="67715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7"/>
          </p:nvPr>
        </p:nvSpPr>
        <p:spPr/>
        <p:txBody>
          <a:bodyPr/>
          <a:lstStyle/>
          <a:p>
            <a:pPr>
              <a:spcBef>
                <a:spcPts val="750"/>
              </a:spcBef>
              <a:buClr>
                <a:srgbClr val="000000"/>
              </a:buClr>
            </a:pPr>
            <a:r>
              <a:rPr lang="en-US" b="1" dirty="0"/>
              <a:t>Data must be stored and shared efficiently</a:t>
            </a:r>
          </a:p>
          <a:p>
            <a:pPr marL="0" lvl="1" indent="0">
              <a:buClr>
                <a:srgbClr val="000000"/>
              </a:buClr>
              <a:buNone/>
            </a:pPr>
            <a:r>
              <a:rPr lang="en-US" dirty="0"/>
              <a:t>Large data sets require cost effective storage</a:t>
            </a:r>
          </a:p>
          <a:p>
            <a:pPr marL="0" lvl="1" indent="0">
              <a:buClr>
                <a:srgbClr val="000000"/>
              </a:buClr>
              <a:buNone/>
            </a:pPr>
            <a:r>
              <a:rPr lang="en-US" dirty="0"/>
              <a:t>Data must be available to entire organization without requiring replication</a:t>
            </a:r>
          </a:p>
          <a:p>
            <a:pPr>
              <a:spcBef>
                <a:spcPts val="750"/>
              </a:spcBef>
              <a:buClr>
                <a:srgbClr val="000000"/>
              </a:buClr>
            </a:pPr>
            <a:endParaRPr lang="en-US" dirty="0"/>
          </a:p>
        </p:txBody>
      </p:sp>
      <p:sp>
        <p:nvSpPr>
          <p:cNvPr id="4" name="Title 3"/>
          <p:cNvSpPr>
            <a:spLocks noGrp="1"/>
          </p:cNvSpPr>
          <p:nvPr>
            <p:ph type="title"/>
          </p:nvPr>
        </p:nvSpPr>
        <p:spPr/>
        <p:txBody>
          <a:bodyPr/>
          <a:lstStyle/>
          <a:p>
            <a:r>
              <a:rPr lang="en-US" dirty="0"/>
              <a:t>What is </a:t>
            </a:r>
            <a:r>
              <a:rPr lang="en-US" i="1" dirty="0"/>
              <a:t>Fast Data</a:t>
            </a:r>
            <a:r>
              <a:rPr lang="en-US" dirty="0"/>
              <a:t>?</a:t>
            </a:r>
          </a:p>
        </p:txBody>
      </p:sp>
      <p:sp>
        <p:nvSpPr>
          <p:cNvPr id="6" name="Content Placeholder 5"/>
          <p:cNvSpPr>
            <a:spLocks noGrp="1"/>
          </p:cNvSpPr>
          <p:nvPr>
            <p:ph sz="quarter" idx="18"/>
          </p:nvPr>
        </p:nvSpPr>
        <p:spPr/>
        <p:txBody>
          <a:bodyPr/>
          <a:lstStyle/>
          <a:p>
            <a:pPr>
              <a:spcBef>
                <a:spcPts val="750"/>
              </a:spcBef>
              <a:buClr>
                <a:srgbClr val="000000"/>
              </a:buClr>
            </a:pPr>
            <a:r>
              <a:rPr lang="en-US" b="1" dirty="0"/>
              <a:t>Platform must be always available</a:t>
            </a:r>
            <a:endParaRPr lang="en-US" b="1" i="1" dirty="0"/>
          </a:p>
          <a:p>
            <a:pPr marL="0" lvl="1" indent="0">
              <a:buClr>
                <a:srgbClr val="000000"/>
              </a:buClr>
              <a:buNone/>
            </a:pPr>
            <a:r>
              <a:rPr lang="en-US" dirty="0"/>
              <a:t>If ingest stops, data could be lost forever</a:t>
            </a:r>
          </a:p>
          <a:p>
            <a:pPr marL="0" lvl="1" indent="0">
              <a:buClr>
                <a:srgbClr val="000000"/>
              </a:buClr>
              <a:buNone/>
            </a:pPr>
            <a:r>
              <a:rPr lang="en-US" dirty="0"/>
              <a:t>Interruption in fast insights results in sub-optimal business decisions</a:t>
            </a:r>
          </a:p>
          <a:p>
            <a:endParaRPr lang="en-US" dirty="0"/>
          </a:p>
        </p:txBody>
      </p:sp>
      <p:sp>
        <p:nvSpPr>
          <p:cNvPr id="7" name="Content Placeholder 6"/>
          <p:cNvSpPr>
            <a:spLocks noGrp="1"/>
          </p:cNvSpPr>
          <p:nvPr>
            <p:ph sz="quarter" idx="19"/>
          </p:nvPr>
        </p:nvSpPr>
        <p:spPr/>
        <p:txBody>
          <a:bodyPr/>
          <a:lstStyle/>
          <a:p>
            <a:pPr>
              <a:spcBef>
                <a:spcPts val="750"/>
              </a:spcBef>
              <a:buClr>
                <a:srgbClr val="000000"/>
              </a:buClr>
            </a:pPr>
            <a:r>
              <a:rPr lang="en-US" b="1" dirty="0"/>
              <a:t>Data is useless without fast insights</a:t>
            </a:r>
          </a:p>
          <a:p>
            <a:pPr marL="0" lvl="1" indent="0">
              <a:buClr>
                <a:srgbClr val="000000"/>
              </a:buClr>
              <a:buNone/>
            </a:pPr>
            <a:r>
              <a:rPr lang="en-US" dirty="0"/>
              <a:t>Data value decays rapidly over time </a:t>
            </a:r>
          </a:p>
          <a:p>
            <a:pPr marL="0" lvl="1" indent="0">
              <a:buClr>
                <a:srgbClr val="000000"/>
              </a:buClr>
              <a:buNone/>
            </a:pPr>
            <a:r>
              <a:rPr lang="en-US" dirty="0"/>
              <a:t>Insights must be derived quickly</a:t>
            </a:r>
          </a:p>
          <a:p>
            <a:endParaRPr lang="en-US" dirty="0"/>
          </a:p>
        </p:txBody>
      </p:sp>
      <p:sp>
        <p:nvSpPr>
          <p:cNvPr id="8" name="Content Placeholder 7"/>
          <p:cNvSpPr>
            <a:spLocks noGrp="1"/>
          </p:cNvSpPr>
          <p:nvPr>
            <p:ph sz="quarter" idx="20"/>
          </p:nvPr>
        </p:nvSpPr>
        <p:spPr/>
        <p:txBody>
          <a:bodyPr/>
          <a:lstStyle/>
          <a:p>
            <a:pPr>
              <a:buClr>
                <a:srgbClr val="000000"/>
              </a:buClr>
            </a:pPr>
            <a:r>
              <a:rPr lang="en-US" b="1" dirty="0"/>
              <a:t>Data is arriving faster than ever before</a:t>
            </a:r>
          </a:p>
          <a:p>
            <a:pPr marL="0" lvl="1" indent="0">
              <a:buClr>
                <a:srgbClr val="000000"/>
              </a:buClr>
              <a:buNone/>
            </a:pPr>
            <a:r>
              <a:rPr lang="en-US" dirty="0"/>
              <a:t>Billions of data events are generated every day</a:t>
            </a:r>
          </a:p>
          <a:p>
            <a:pPr marL="0" lvl="1" indent="0">
              <a:buClr>
                <a:srgbClr val="000000"/>
              </a:buClr>
              <a:buNone/>
            </a:pPr>
            <a:r>
              <a:rPr lang="en-US" dirty="0"/>
              <a:t>Data must be landed quickly, or thrown away</a:t>
            </a:r>
          </a:p>
          <a:p>
            <a:endParaRPr lang="en-US" dirty="0"/>
          </a:p>
        </p:txBody>
      </p:sp>
      <p:sp>
        <p:nvSpPr>
          <p:cNvPr id="9" name="TextBox 8"/>
          <p:cNvSpPr txBox="1"/>
          <p:nvPr/>
        </p:nvSpPr>
        <p:spPr>
          <a:xfrm>
            <a:off x="126460" y="914399"/>
            <a:ext cx="8375515" cy="1323439"/>
          </a:xfrm>
          <a:prstGeom prst="rect">
            <a:avLst/>
          </a:prstGeom>
          <a:noFill/>
        </p:spPr>
        <p:txBody>
          <a:bodyPr wrap="square" rtlCol="0">
            <a:spAutoFit/>
          </a:bodyPr>
          <a:lstStyle/>
          <a:p>
            <a:r>
              <a:rPr lang="en-US" sz="2000" b="1" i="1" dirty="0">
                <a:solidFill>
                  <a:schemeClr val="bg1"/>
                </a:solidFill>
              </a:rPr>
              <a:t>Fast Data </a:t>
            </a:r>
            <a:r>
              <a:rPr lang="en-US" sz="2000" dirty="0">
                <a:solidFill>
                  <a:schemeClr val="bg1"/>
                </a:solidFill>
              </a:rPr>
              <a:t>is the application of big data analytics to </a:t>
            </a:r>
            <a:r>
              <a:rPr lang="en-US" sz="2000" i="1" dirty="0">
                <a:solidFill>
                  <a:schemeClr val="bg1"/>
                </a:solidFill>
              </a:rPr>
              <a:t>large data sets</a:t>
            </a:r>
            <a:r>
              <a:rPr lang="en-US" sz="2000" dirty="0">
                <a:solidFill>
                  <a:schemeClr val="bg1"/>
                </a:solidFill>
              </a:rPr>
              <a:t>, in</a:t>
            </a:r>
            <a:r>
              <a:rPr lang="en-US" sz="2000" i="1" dirty="0">
                <a:solidFill>
                  <a:schemeClr val="bg1"/>
                </a:solidFill>
              </a:rPr>
              <a:t> real-time or near real-time</a:t>
            </a:r>
            <a:r>
              <a:rPr lang="en-US" sz="2000" dirty="0">
                <a:solidFill>
                  <a:schemeClr val="bg1"/>
                </a:solidFill>
              </a:rPr>
              <a:t>, to solve a problem or create business value. </a:t>
            </a:r>
          </a:p>
          <a:p>
            <a:endParaRPr lang="en-US" sz="2000" dirty="0">
              <a:solidFill>
                <a:schemeClr val="bg1"/>
              </a:solidFill>
            </a:endParaRPr>
          </a:p>
          <a:p>
            <a:r>
              <a:rPr lang="en-US" sz="2000" dirty="0">
                <a:solidFill>
                  <a:schemeClr val="bg1"/>
                </a:solidFill>
              </a:rPr>
              <a:t>Fast Data poses several challenges:</a:t>
            </a:r>
            <a:endParaRPr lang="en-US" sz="2000"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3641728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7"/>
          </p:nvPr>
        </p:nvPicPr>
        <p:blipFill rotWithShape="1">
          <a:blip r:embed="rId3">
            <a:extLst>
              <a:ext uri="{28A0092B-C50C-407E-A947-70E740481C1C}">
                <a14:useLocalDpi xmlns:a14="http://schemas.microsoft.com/office/drawing/2010/main" val="0"/>
              </a:ext>
            </a:extLst>
          </a:blip>
          <a:srcRect l="14347" r="26284"/>
          <a:stretch/>
        </p:blipFill>
        <p:spPr>
          <a:xfrm>
            <a:off x="4572000" y="3175"/>
            <a:ext cx="2286000" cy="2566987"/>
          </a:xfrm>
        </p:spPr>
      </p:pic>
      <p:pic>
        <p:nvPicPr>
          <p:cNvPr id="9" name="Content Placeholder 8"/>
          <p:cNvPicPr>
            <a:picLocks noGrp="1" noChangeAspect="1"/>
          </p:cNvPicPr>
          <p:nvPr>
            <p:ph sz="quarter" idx="18"/>
          </p:nvPr>
        </p:nvPicPr>
        <p:blipFill rotWithShape="1">
          <a:blip r:embed="rId4">
            <a:extLst>
              <a:ext uri="{28A0092B-C50C-407E-A947-70E740481C1C}">
                <a14:useLocalDpi xmlns:a14="http://schemas.microsoft.com/office/drawing/2010/main" val="0"/>
              </a:ext>
            </a:extLst>
          </a:blip>
          <a:srcRect l="11888" r="21613"/>
          <a:stretch/>
        </p:blipFill>
        <p:spPr>
          <a:xfrm>
            <a:off x="6858000" y="0"/>
            <a:ext cx="2286000" cy="2576408"/>
          </a:xfrm>
        </p:spPr>
      </p:pic>
      <p:sp>
        <p:nvSpPr>
          <p:cNvPr id="4" name="Content Placeholder 3"/>
          <p:cNvSpPr>
            <a:spLocks noGrp="1"/>
          </p:cNvSpPr>
          <p:nvPr>
            <p:ph sz="quarter" idx="19"/>
          </p:nvPr>
        </p:nvSpPr>
        <p:spPr/>
        <p:txBody>
          <a:bodyPr/>
          <a:lstStyle/>
          <a:p>
            <a:r>
              <a:rPr lang="en-US" b="1" dirty="0"/>
              <a:t>Needs</a:t>
            </a:r>
            <a:r>
              <a:rPr lang="en-US" dirty="0"/>
              <a:t>:</a:t>
            </a:r>
          </a:p>
          <a:p>
            <a:pPr marL="285750" indent="-285750">
              <a:buFont typeface="Arial" charset="0"/>
              <a:buChar char="•"/>
            </a:pPr>
            <a:r>
              <a:rPr lang="en-US" dirty="0"/>
              <a:t>Store large volumes of data quickly and reliably</a:t>
            </a:r>
          </a:p>
          <a:p>
            <a:pPr marL="285750" indent="-285750">
              <a:buFont typeface="Arial" charset="0"/>
              <a:buChar char="•"/>
            </a:pPr>
            <a:r>
              <a:rPr lang="en-US" dirty="0"/>
              <a:t>Create accurate fraud detection models which can evolve as fraudsters adapt</a:t>
            </a:r>
          </a:p>
          <a:p>
            <a:pPr marL="285750" indent="-285750">
              <a:buFont typeface="Arial" charset="0"/>
              <a:buChar char="•"/>
            </a:pPr>
            <a:r>
              <a:rPr lang="en-US" dirty="0"/>
              <a:t>Score models on fast data to prevent fraud before it happens</a:t>
            </a:r>
          </a:p>
          <a:p>
            <a:endParaRPr lang="en-US" dirty="0"/>
          </a:p>
        </p:txBody>
      </p:sp>
      <p:sp>
        <p:nvSpPr>
          <p:cNvPr id="5" name="Title 4"/>
          <p:cNvSpPr>
            <a:spLocks noGrp="1"/>
          </p:cNvSpPr>
          <p:nvPr>
            <p:ph type="title"/>
          </p:nvPr>
        </p:nvSpPr>
        <p:spPr>
          <a:xfrm>
            <a:off x="210312" y="201168"/>
            <a:ext cx="4247388" cy="804672"/>
          </a:xfrm>
        </p:spPr>
        <p:txBody>
          <a:bodyPr/>
          <a:lstStyle/>
          <a:p>
            <a:r>
              <a:rPr lang="en-US" b="1" dirty="0"/>
              <a:t>Fast Data in Practice </a:t>
            </a:r>
            <a:r>
              <a:rPr lang="mr-IN" dirty="0"/>
              <a:t>–</a:t>
            </a:r>
            <a:r>
              <a:rPr lang="en-US" dirty="0"/>
              <a:t> </a:t>
            </a:r>
            <a:br>
              <a:rPr lang="en-US" dirty="0"/>
            </a:br>
            <a:r>
              <a:rPr lang="en-US" dirty="0"/>
              <a:t>Financial fraud detection</a:t>
            </a:r>
          </a:p>
        </p:txBody>
      </p:sp>
      <p:sp>
        <p:nvSpPr>
          <p:cNvPr id="6" name="Footer Placeholder 5"/>
          <p:cNvSpPr>
            <a:spLocks noGrp="1"/>
          </p:cNvSpPr>
          <p:nvPr>
            <p:ph type="ftr" sz="quarter" idx="10"/>
          </p:nvPr>
        </p:nvSpPr>
        <p:spPr/>
        <p:txBody>
          <a:bodyPr/>
          <a:lstStyle/>
          <a:p>
            <a:r>
              <a:rPr lang="en-US"/>
              <a:t>IBM CONFIDENTIAL</a:t>
            </a:r>
            <a:endParaRPr lang="en-US" dirty="0"/>
          </a:p>
        </p:txBody>
      </p:sp>
      <p:sp>
        <p:nvSpPr>
          <p:cNvPr id="7" name="Text Placeholder 6"/>
          <p:cNvSpPr>
            <a:spLocks noGrp="1"/>
          </p:cNvSpPr>
          <p:nvPr>
            <p:ph type="body" sz="quarter" idx="13"/>
          </p:nvPr>
        </p:nvSpPr>
        <p:spPr>
          <a:xfrm>
            <a:off x="219456" y="1162050"/>
            <a:ext cx="4123944" cy="3333750"/>
          </a:xfrm>
        </p:spPr>
        <p:txBody>
          <a:bodyPr/>
          <a:lstStyle/>
          <a:p>
            <a:pPr marL="285750" indent="-285750">
              <a:buFont typeface="Arial" charset="0"/>
              <a:buChar char="•"/>
            </a:pPr>
            <a:r>
              <a:rPr lang="en-US" b="1" dirty="0"/>
              <a:t>Millions of financial transactions every hour, only a tiny fraction of which are fraudulent</a:t>
            </a:r>
          </a:p>
          <a:p>
            <a:pPr marL="285750" indent="-285750">
              <a:buFont typeface="Arial" charset="0"/>
              <a:buChar char="•"/>
            </a:pPr>
            <a:r>
              <a:rPr lang="en-US" b="1" dirty="0"/>
              <a:t>Fraud detection requires connecting multiple transactions, often over several days</a:t>
            </a:r>
          </a:p>
          <a:p>
            <a:pPr marL="285750" indent="-285750">
              <a:buFont typeface="Arial" charset="0"/>
              <a:buChar char="•"/>
            </a:pPr>
            <a:r>
              <a:rPr lang="en-US" b="1" dirty="0"/>
              <a:t>Opportunity</a:t>
            </a:r>
            <a:r>
              <a:rPr lang="en-US" dirty="0"/>
              <a:t>: </a:t>
            </a:r>
          </a:p>
          <a:p>
            <a:pPr marL="457200" lvl="1" indent="-285750">
              <a:buFont typeface="Arial" charset="0"/>
              <a:buChar char="•"/>
            </a:pPr>
            <a:r>
              <a:rPr lang="en-US" dirty="0"/>
              <a:t>Preventing fraud </a:t>
            </a:r>
            <a:r>
              <a:rPr lang="en-US" i="1" dirty="0"/>
              <a:t>before</a:t>
            </a:r>
            <a:r>
              <a:rPr lang="en-US" dirty="0"/>
              <a:t> it occurs avoids costly efforts to reclaim lost capital</a:t>
            </a:r>
          </a:p>
          <a:p>
            <a:pPr marL="457200" lvl="1" indent="-285750">
              <a:buFont typeface="Arial" charset="0"/>
              <a:buChar char="•"/>
            </a:pPr>
            <a:r>
              <a:rPr lang="en-US" dirty="0"/>
              <a:t>Credit card fraud losses equal $22.8 B a year </a:t>
            </a:r>
            <a:r>
              <a:rPr lang="en-US" sz="900" dirty="0"/>
              <a:t>(</a:t>
            </a:r>
            <a:r>
              <a:rPr lang="en-US" sz="900" dirty="0" err="1"/>
              <a:t>Nilson</a:t>
            </a:r>
            <a:r>
              <a:rPr lang="en-US" sz="900" dirty="0"/>
              <a:t> Report 2017)</a:t>
            </a:r>
          </a:p>
          <a:p>
            <a:pPr marL="285750" indent="-285750">
              <a:buFont typeface="Arial" charset="0"/>
              <a:buChar char="•"/>
            </a:pPr>
            <a:r>
              <a:rPr lang="en-US" b="1" dirty="0"/>
              <a:t>Challenges</a:t>
            </a:r>
            <a:r>
              <a:rPr lang="en-US" dirty="0"/>
              <a:t>: </a:t>
            </a:r>
          </a:p>
          <a:p>
            <a:pPr marL="457200" lvl="1" indent="-285750">
              <a:buFont typeface="Arial" charset="0"/>
              <a:buChar char="•"/>
            </a:pPr>
            <a:r>
              <a:rPr lang="en-US" dirty="0"/>
              <a:t>Data volume and velocity is large </a:t>
            </a:r>
          </a:p>
          <a:p>
            <a:pPr marL="457200" lvl="1" indent="-285750">
              <a:buFont typeface="Arial" charset="0"/>
              <a:buChar char="•"/>
            </a:pPr>
            <a:r>
              <a:rPr lang="en-US" dirty="0"/>
              <a:t>Fraud must be detected quickly, accurately, and intelligently</a:t>
            </a:r>
          </a:p>
        </p:txBody>
      </p:sp>
    </p:spTree>
    <p:extLst>
      <p:ext uri="{BB962C8B-B14F-4D97-AF65-F5344CB8AC3E}">
        <p14:creationId xmlns:p14="http://schemas.microsoft.com/office/powerpoint/2010/main" val="4171640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l="20432" r="20309"/>
          <a:stretch/>
        </p:blipFill>
        <p:spPr>
          <a:xfrm>
            <a:off x="4571999" y="-1588"/>
            <a:ext cx="2286001" cy="2571749"/>
          </a:xfrm>
        </p:spPr>
      </p:pic>
      <p:pic>
        <p:nvPicPr>
          <p:cNvPr id="9" name="Content Placeholder 8"/>
          <p:cNvPicPr>
            <a:picLocks noGrp="1" noChangeAspect="1"/>
          </p:cNvPicPr>
          <p:nvPr>
            <p:ph sz="quarter" idx="18"/>
          </p:nvPr>
        </p:nvPicPr>
        <p:blipFill rotWithShape="1">
          <a:blip r:embed="rId3">
            <a:extLst>
              <a:ext uri="{28A0092B-C50C-407E-A947-70E740481C1C}">
                <a14:useLocalDpi xmlns:a14="http://schemas.microsoft.com/office/drawing/2010/main" val="0"/>
              </a:ext>
            </a:extLst>
          </a:blip>
          <a:srcRect l="20383" r="20320"/>
          <a:stretch/>
        </p:blipFill>
        <p:spPr>
          <a:xfrm>
            <a:off x="6857999" y="0"/>
            <a:ext cx="2286001" cy="2570161"/>
          </a:xfrm>
        </p:spPr>
      </p:pic>
      <p:sp>
        <p:nvSpPr>
          <p:cNvPr id="4" name="Content Placeholder 3"/>
          <p:cNvSpPr>
            <a:spLocks noGrp="1"/>
          </p:cNvSpPr>
          <p:nvPr>
            <p:ph sz="quarter" idx="19"/>
          </p:nvPr>
        </p:nvSpPr>
        <p:spPr/>
        <p:txBody>
          <a:bodyPr/>
          <a:lstStyle/>
          <a:p>
            <a:r>
              <a:rPr lang="en-US" b="1" dirty="0"/>
              <a:t>Needs</a:t>
            </a:r>
            <a:r>
              <a:rPr lang="en-US" dirty="0"/>
              <a:t>:</a:t>
            </a:r>
          </a:p>
          <a:p>
            <a:pPr marL="285750" indent="-285750">
              <a:buFont typeface="Arial" charset="0"/>
              <a:buChar char="•"/>
            </a:pPr>
            <a:r>
              <a:rPr lang="en-US" dirty="0"/>
              <a:t>Store high volume network data at multiple levels of granularity</a:t>
            </a:r>
          </a:p>
          <a:p>
            <a:pPr marL="285750" indent="-285750">
              <a:buFont typeface="Arial" charset="0"/>
              <a:buChar char="•"/>
            </a:pPr>
            <a:r>
              <a:rPr lang="en-US" dirty="0"/>
              <a:t>Leverage deep learning to accurately predict future requirements in time to build out additional capacity</a:t>
            </a:r>
          </a:p>
          <a:p>
            <a:endParaRPr lang="en-US" dirty="0"/>
          </a:p>
        </p:txBody>
      </p:sp>
      <p:sp>
        <p:nvSpPr>
          <p:cNvPr id="5" name="Title 4"/>
          <p:cNvSpPr>
            <a:spLocks noGrp="1"/>
          </p:cNvSpPr>
          <p:nvPr>
            <p:ph type="title"/>
          </p:nvPr>
        </p:nvSpPr>
        <p:spPr>
          <a:xfrm>
            <a:off x="210312" y="201168"/>
            <a:ext cx="4247388" cy="804672"/>
          </a:xfrm>
        </p:spPr>
        <p:txBody>
          <a:bodyPr/>
          <a:lstStyle/>
          <a:p>
            <a:r>
              <a:rPr lang="en-US" b="1" dirty="0"/>
              <a:t>Fast Data in Practice </a:t>
            </a:r>
            <a:r>
              <a:rPr lang="mr-IN" dirty="0"/>
              <a:t>–</a:t>
            </a:r>
            <a:r>
              <a:rPr lang="en-US" dirty="0"/>
              <a:t> </a:t>
            </a:r>
            <a:br>
              <a:rPr lang="en-US" dirty="0"/>
            </a:br>
            <a:r>
              <a:rPr lang="en-US" dirty="0"/>
              <a:t>Capacity management</a:t>
            </a:r>
          </a:p>
        </p:txBody>
      </p:sp>
      <p:sp>
        <p:nvSpPr>
          <p:cNvPr id="6" name="Footer Placeholder 5"/>
          <p:cNvSpPr>
            <a:spLocks noGrp="1"/>
          </p:cNvSpPr>
          <p:nvPr>
            <p:ph type="ftr" sz="quarter" idx="10"/>
          </p:nvPr>
        </p:nvSpPr>
        <p:spPr/>
        <p:txBody>
          <a:bodyPr/>
          <a:lstStyle/>
          <a:p>
            <a:r>
              <a:rPr lang="en-US"/>
              <a:t>IBM CONFIDENTIAL</a:t>
            </a:r>
            <a:endParaRPr lang="en-US" dirty="0"/>
          </a:p>
        </p:txBody>
      </p:sp>
      <p:sp>
        <p:nvSpPr>
          <p:cNvPr id="7" name="Text Placeholder 6"/>
          <p:cNvSpPr>
            <a:spLocks noGrp="1"/>
          </p:cNvSpPr>
          <p:nvPr>
            <p:ph type="body" sz="quarter" idx="13"/>
          </p:nvPr>
        </p:nvSpPr>
        <p:spPr>
          <a:xfrm>
            <a:off x="219456" y="1162050"/>
            <a:ext cx="4123944" cy="3333750"/>
          </a:xfrm>
        </p:spPr>
        <p:txBody>
          <a:bodyPr/>
          <a:lstStyle/>
          <a:p>
            <a:pPr marL="285750" indent="-285750">
              <a:buFont typeface="Arial" charset="0"/>
              <a:buChar char="•"/>
            </a:pPr>
            <a:r>
              <a:rPr lang="en-US" b="1" dirty="0"/>
              <a:t>Telecom networks are expensive to build and maintain</a:t>
            </a:r>
          </a:p>
          <a:p>
            <a:pPr marL="285750" indent="-285750">
              <a:buFont typeface="Arial" charset="0"/>
              <a:buChar char="•"/>
            </a:pPr>
            <a:r>
              <a:rPr lang="en-US" b="1" dirty="0"/>
              <a:t>Any unused capacity is revenue lost forever</a:t>
            </a:r>
          </a:p>
          <a:p>
            <a:pPr marL="285750" indent="-285750">
              <a:buFont typeface="Arial" charset="0"/>
              <a:buChar char="•"/>
            </a:pPr>
            <a:r>
              <a:rPr lang="en-US" b="1" dirty="0"/>
              <a:t>Opportunity</a:t>
            </a:r>
            <a:r>
              <a:rPr lang="en-US" dirty="0"/>
              <a:t>: </a:t>
            </a:r>
          </a:p>
          <a:p>
            <a:pPr marL="457200" lvl="1" indent="-285750">
              <a:buFont typeface="Arial" charset="0"/>
              <a:buChar char="•"/>
            </a:pPr>
            <a:r>
              <a:rPr lang="en-US" dirty="0"/>
              <a:t>Detect when networks are below capacity and launch campaign to target local businesses</a:t>
            </a:r>
          </a:p>
          <a:p>
            <a:pPr marL="457200" lvl="1" indent="-285750">
              <a:buFont typeface="Arial" charset="0"/>
              <a:buChar char="•"/>
            </a:pPr>
            <a:r>
              <a:rPr lang="en-US" dirty="0"/>
              <a:t>Monitor and track network growth to grow capacity </a:t>
            </a:r>
            <a:r>
              <a:rPr lang="en-US" i="1" dirty="0"/>
              <a:t>before</a:t>
            </a:r>
            <a:r>
              <a:rPr lang="en-US" dirty="0"/>
              <a:t> users complain</a:t>
            </a:r>
          </a:p>
          <a:p>
            <a:pPr marL="285750" indent="-285750">
              <a:buFont typeface="Arial" charset="0"/>
              <a:buChar char="•"/>
            </a:pPr>
            <a:r>
              <a:rPr lang="en-US" b="1" dirty="0"/>
              <a:t>Challenges</a:t>
            </a:r>
            <a:r>
              <a:rPr lang="en-US" dirty="0"/>
              <a:t>: </a:t>
            </a:r>
          </a:p>
          <a:p>
            <a:pPr marL="457200" lvl="1" indent="-285750">
              <a:buFont typeface="Arial" charset="0"/>
              <a:buChar char="•"/>
            </a:pPr>
            <a:r>
              <a:rPr lang="en-US" dirty="0"/>
              <a:t>Network data must be tracked at several levels to be useful </a:t>
            </a:r>
            <a:r>
              <a:rPr lang="mr-IN" dirty="0"/>
              <a:t>–</a:t>
            </a:r>
            <a:r>
              <a:rPr lang="en-US" dirty="0"/>
              <a:t> High data volume</a:t>
            </a:r>
          </a:p>
          <a:p>
            <a:pPr marL="457200" lvl="1" indent="-285750">
              <a:buFont typeface="Arial" charset="0"/>
              <a:buChar char="•"/>
            </a:pPr>
            <a:r>
              <a:rPr lang="en-US" dirty="0"/>
              <a:t>Prediction must be accurate or unnecessary growth will occur</a:t>
            </a:r>
          </a:p>
          <a:p>
            <a:pPr marL="457200" lvl="1" indent="-285750">
              <a:buFont typeface="Arial" charset="0"/>
              <a:buChar char="•"/>
            </a:pPr>
            <a:endParaRPr lang="en-US" dirty="0"/>
          </a:p>
        </p:txBody>
      </p:sp>
    </p:spTree>
    <p:extLst>
      <p:ext uri="{BB962C8B-B14F-4D97-AF65-F5344CB8AC3E}">
        <p14:creationId xmlns:p14="http://schemas.microsoft.com/office/powerpoint/2010/main" val="451682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541C3E5-791A-9F47-B5E7-09F451F52C48}"/>
              </a:ext>
            </a:extLst>
          </p:cNvPr>
          <p:cNvSpPr>
            <a:spLocks noGrp="1"/>
          </p:cNvSpPr>
          <p:nvPr>
            <p:ph type="title"/>
          </p:nvPr>
        </p:nvSpPr>
        <p:spPr>
          <a:xfrm>
            <a:off x="229733" y="201170"/>
            <a:ext cx="4113728" cy="640080"/>
          </a:xfrm>
        </p:spPr>
        <p:txBody>
          <a:bodyPr/>
          <a:lstStyle/>
          <a:p>
            <a:r>
              <a:rPr lang="en-US" dirty="0"/>
              <a:t>Event Based Systems Require a Different Approach to Data Processing and Analytics</a:t>
            </a:r>
          </a:p>
        </p:txBody>
      </p:sp>
      <p:sp>
        <p:nvSpPr>
          <p:cNvPr id="14" name="Text Placeholder 13">
            <a:extLst>
              <a:ext uri="{FF2B5EF4-FFF2-40B4-BE49-F238E27FC236}">
                <a16:creationId xmlns:a16="http://schemas.microsoft.com/office/drawing/2014/main" id="{C88E8EFB-6C85-4E26-BDF3-B4C1CBC6E554}"/>
              </a:ext>
            </a:extLst>
          </p:cNvPr>
          <p:cNvSpPr>
            <a:spLocks noGrp="1"/>
          </p:cNvSpPr>
          <p:nvPr>
            <p:ph type="body" sz="quarter" idx="14"/>
          </p:nvPr>
        </p:nvSpPr>
        <p:spPr/>
        <p:txBody>
          <a:bodyPr/>
          <a:lstStyle/>
          <a:p>
            <a:endParaRPr lang="en-US" sz="1200" b="1" dirty="0">
              <a:ea typeface="MS PGothic" charset="-128"/>
            </a:endParaRPr>
          </a:p>
          <a:p>
            <a:pPr>
              <a:spcBef>
                <a:spcPts val="900"/>
              </a:spcBef>
            </a:pPr>
            <a:r>
              <a:rPr lang="en-US" sz="1500" b="1" dirty="0">
                <a:solidFill>
                  <a:schemeClr val="accent6">
                    <a:lumMod val="40000"/>
                    <a:lumOff val="60000"/>
                  </a:schemeClr>
                </a:solidFill>
                <a:ea typeface="MS PGothic" charset="-128"/>
              </a:rPr>
              <a:t>Perishability</a:t>
            </a:r>
          </a:p>
          <a:p>
            <a:pPr lvl="1">
              <a:spcBef>
                <a:spcPts val="0"/>
              </a:spcBef>
            </a:pPr>
            <a:r>
              <a:rPr lang="en-US" sz="1200" dirty="0"/>
              <a:t>Data’s most valuable within a sub second </a:t>
            </a:r>
            <a:br>
              <a:rPr lang="en-US" sz="1200" dirty="0"/>
            </a:br>
            <a:r>
              <a:rPr lang="en-US" sz="1200" dirty="0"/>
              <a:t>to seconds of creation</a:t>
            </a:r>
          </a:p>
          <a:p>
            <a:pPr>
              <a:spcBef>
                <a:spcPts val="900"/>
              </a:spcBef>
            </a:pPr>
            <a:r>
              <a:rPr lang="en-US" sz="1500" b="1" dirty="0">
                <a:solidFill>
                  <a:schemeClr val="accent6">
                    <a:lumMod val="40000"/>
                    <a:lumOff val="60000"/>
                  </a:schemeClr>
                </a:solidFill>
                <a:ea typeface="MS PGothic" charset="-128"/>
              </a:rPr>
              <a:t>Volume</a:t>
            </a:r>
          </a:p>
          <a:p>
            <a:pPr lvl="1">
              <a:spcBef>
                <a:spcPts val="0"/>
              </a:spcBef>
            </a:pPr>
            <a:r>
              <a:rPr lang="en-US" sz="1200" dirty="0"/>
              <a:t>Event Driven systems are driven by 100’s to Millions of Events per second with varying payload volume</a:t>
            </a:r>
          </a:p>
          <a:p>
            <a:pPr>
              <a:spcBef>
                <a:spcPts val="900"/>
              </a:spcBef>
            </a:pPr>
            <a:r>
              <a:rPr lang="en-US" sz="1500" b="1" dirty="0">
                <a:solidFill>
                  <a:schemeClr val="accent6">
                    <a:lumMod val="40000"/>
                    <a:lumOff val="60000"/>
                  </a:schemeClr>
                </a:solidFill>
                <a:ea typeface="MS PGothic" charset="-128"/>
              </a:rPr>
              <a:t>Processing with Intelligence</a:t>
            </a:r>
          </a:p>
          <a:p>
            <a:pPr lvl="1">
              <a:spcBef>
                <a:spcPts val="0"/>
              </a:spcBef>
            </a:pPr>
            <a:r>
              <a:rPr lang="en-US" sz="1200" dirty="0"/>
              <a:t>As fast as events occur they need to be processed or acted upon requiring automated intelligence</a:t>
            </a:r>
          </a:p>
          <a:p>
            <a:pPr>
              <a:spcBef>
                <a:spcPts val="900"/>
              </a:spcBef>
            </a:pPr>
            <a:r>
              <a:rPr lang="en-US" sz="1500" b="1" dirty="0">
                <a:solidFill>
                  <a:schemeClr val="accent6">
                    <a:lumMod val="40000"/>
                    <a:lumOff val="60000"/>
                  </a:schemeClr>
                </a:solidFill>
                <a:ea typeface="MS PGothic" charset="-128"/>
              </a:rPr>
              <a:t>Manageable Linear Scale</a:t>
            </a:r>
          </a:p>
          <a:p>
            <a:pPr lvl="1">
              <a:spcBef>
                <a:spcPts val="0"/>
              </a:spcBef>
            </a:pPr>
            <a:r>
              <a:rPr lang="en-US" sz="1200" dirty="0"/>
              <a:t>Scale Linearly with Business activity growth</a:t>
            </a:r>
          </a:p>
          <a:p>
            <a:pPr>
              <a:spcBef>
                <a:spcPts val="900"/>
              </a:spcBef>
            </a:pPr>
            <a:r>
              <a:rPr lang="en-US" sz="1500" b="1" dirty="0">
                <a:solidFill>
                  <a:schemeClr val="accent6">
                    <a:lumMod val="40000"/>
                    <a:lumOff val="60000"/>
                  </a:schemeClr>
                </a:solidFill>
                <a:ea typeface="MS PGothic" charset="-128"/>
              </a:rPr>
              <a:t>Open Access</a:t>
            </a:r>
          </a:p>
          <a:p>
            <a:pPr lvl="1">
              <a:spcBef>
                <a:spcPts val="0"/>
              </a:spcBef>
            </a:pPr>
            <a:r>
              <a:rPr lang="en-US" sz="1200" dirty="0"/>
              <a:t>Access to data from multiple tools , Services </a:t>
            </a:r>
          </a:p>
          <a:p>
            <a:endParaRPr lang="en-US" sz="1050" dirty="0"/>
          </a:p>
        </p:txBody>
      </p:sp>
      <p:pic>
        <p:nvPicPr>
          <p:cNvPr id="17" name="Picture Placeholder 10">
            <a:extLst>
              <a:ext uri="{FF2B5EF4-FFF2-40B4-BE49-F238E27FC236}">
                <a16:creationId xmlns:a16="http://schemas.microsoft.com/office/drawing/2014/main" id="{1CD88DC0-05A7-429C-9A2C-42E292DAE223}"/>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24832" r="24832"/>
          <a:stretch>
            <a:fillRect/>
          </a:stretch>
        </p:blipFill>
        <p:spPr>
          <a:prstGeom prst="rect">
            <a:avLst/>
          </a:prstGeom>
        </p:spPr>
      </p:pic>
      <p:sp>
        <p:nvSpPr>
          <p:cNvPr id="19" name="Footer Placeholder 18">
            <a:extLst>
              <a:ext uri="{FF2B5EF4-FFF2-40B4-BE49-F238E27FC236}">
                <a16:creationId xmlns:a16="http://schemas.microsoft.com/office/drawing/2014/main" id="{B76ADF81-50B4-48F4-9268-5755BF3D554D}"/>
              </a:ext>
            </a:extLst>
          </p:cNvPr>
          <p:cNvSpPr>
            <a:spLocks noGrp="1"/>
          </p:cNvSpPr>
          <p:nvPr>
            <p:ph type="ftr" sz="quarter" idx="11"/>
          </p:nvPr>
        </p:nvSpPr>
        <p:spPr/>
        <p:txBody>
          <a:bodyPr/>
          <a:lstStyle/>
          <a:p>
            <a:r>
              <a:rPr lang="en-US" dirty="0"/>
              <a:t>Think 2018 / DOC 8105 / March 19, 2018 / © 2018 </a:t>
            </a:r>
            <a:r>
              <a:rPr lang="en-US" dirty="0">
                <a:solidFill>
                  <a:schemeClr val="bg1"/>
                </a:solidFill>
              </a:rPr>
              <a:t>IBM Corporation</a:t>
            </a:r>
          </a:p>
        </p:txBody>
      </p:sp>
    </p:spTree>
    <p:extLst>
      <p:ext uri="{BB962C8B-B14F-4D97-AF65-F5344CB8AC3E}">
        <p14:creationId xmlns:p14="http://schemas.microsoft.com/office/powerpoint/2010/main" val="147785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805C0DE-F8E4-4008-ABDC-F2D5064A3C72}"/>
              </a:ext>
            </a:extLst>
          </p:cNvPr>
          <p:cNvSpPr>
            <a:spLocks noGrp="1"/>
          </p:cNvSpPr>
          <p:nvPr>
            <p:ph type="title"/>
          </p:nvPr>
        </p:nvSpPr>
        <p:spPr>
          <a:xfrm>
            <a:off x="229733" y="201168"/>
            <a:ext cx="8684477" cy="895024"/>
          </a:xfrm>
        </p:spPr>
        <p:txBody>
          <a:bodyPr/>
          <a:lstStyle/>
          <a:p>
            <a:r>
              <a:rPr lang="en-US" dirty="0"/>
              <a:t>The Business World Is Evolving to Become More Event Driven</a:t>
            </a:r>
            <a:br>
              <a:rPr lang="en-US" dirty="0"/>
            </a:br>
            <a:endParaRPr lang="en-US" dirty="0"/>
          </a:p>
        </p:txBody>
      </p:sp>
      <p:sp>
        <p:nvSpPr>
          <p:cNvPr id="20" name="Content Placeholder 19">
            <a:extLst>
              <a:ext uri="{FF2B5EF4-FFF2-40B4-BE49-F238E27FC236}">
                <a16:creationId xmlns:a16="http://schemas.microsoft.com/office/drawing/2014/main" id="{75247669-8A6B-4872-A9DF-303137A537F6}"/>
              </a:ext>
            </a:extLst>
          </p:cNvPr>
          <p:cNvSpPr>
            <a:spLocks noGrp="1"/>
          </p:cNvSpPr>
          <p:nvPr>
            <p:ph sz="quarter" idx="13"/>
          </p:nvPr>
        </p:nvSpPr>
        <p:spPr>
          <a:xfrm>
            <a:off x="2515136" y="1290637"/>
            <a:ext cx="6399134" cy="3200402"/>
          </a:xfrm>
        </p:spPr>
        <p:txBody>
          <a:bodyPr anchor="t"/>
          <a:lstStyle/>
          <a:p>
            <a:pPr>
              <a:spcBef>
                <a:spcPts val="900"/>
              </a:spcBef>
            </a:pPr>
            <a:r>
              <a:rPr lang="en-US" sz="1800" b="1" dirty="0">
                <a:solidFill>
                  <a:schemeClr val="accent6">
                    <a:lumMod val="40000"/>
                    <a:lumOff val="60000"/>
                  </a:schemeClr>
                </a:solidFill>
                <a:ea typeface="MS PGothic" charset="-128"/>
              </a:rPr>
              <a:t>Event driven application architectures </a:t>
            </a:r>
            <a:br>
              <a:rPr lang="en-US" sz="1800" b="1" dirty="0">
                <a:solidFill>
                  <a:schemeClr val="accent6">
                    <a:lumMod val="40000"/>
                    <a:lumOff val="60000"/>
                  </a:schemeClr>
                </a:solidFill>
                <a:ea typeface="MS PGothic" charset="-128"/>
              </a:rPr>
            </a:br>
            <a:r>
              <a:rPr lang="en-US" sz="1800" b="1" dirty="0">
                <a:solidFill>
                  <a:schemeClr val="accent6">
                    <a:lumMod val="40000"/>
                    <a:lumOff val="60000"/>
                  </a:schemeClr>
                </a:solidFill>
                <a:ea typeface="MS PGothic" charset="-128"/>
              </a:rPr>
              <a:t>are attractive to businesses</a:t>
            </a:r>
          </a:p>
          <a:p>
            <a:pPr lvl="1">
              <a:spcBef>
                <a:spcPts val="900"/>
              </a:spcBef>
            </a:pPr>
            <a:r>
              <a:rPr lang="en-US" sz="1350" dirty="0"/>
              <a:t>More agile to business needs</a:t>
            </a:r>
          </a:p>
          <a:p>
            <a:pPr lvl="1">
              <a:spcBef>
                <a:spcPts val="450"/>
              </a:spcBef>
            </a:pPr>
            <a:r>
              <a:rPr lang="en-US" sz="1350" dirty="0"/>
              <a:t>Lower cost to change or evolve as business demands</a:t>
            </a:r>
          </a:p>
          <a:p>
            <a:pPr lvl="1">
              <a:spcBef>
                <a:spcPts val="450"/>
              </a:spcBef>
            </a:pPr>
            <a:r>
              <a:rPr lang="en-US" sz="1350" dirty="0" err="1"/>
              <a:t>Webscale</a:t>
            </a:r>
            <a:r>
              <a:rPr lang="en-US" sz="1350" dirty="0"/>
              <a:t> elasticity to meet business demands globally</a:t>
            </a:r>
          </a:p>
          <a:p>
            <a:pPr>
              <a:spcBef>
                <a:spcPts val="2250"/>
              </a:spcBef>
            </a:pPr>
            <a:r>
              <a:rPr lang="en-US" sz="1800" b="1" dirty="0">
                <a:solidFill>
                  <a:schemeClr val="accent6">
                    <a:lumMod val="40000"/>
                    <a:lumOff val="60000"/>
                  </a:schemeClr>
                </a:solidFill>
                <a:ea typeface="MS PGothic" charset="-128"/>
              </a:rPr>
              <a:t>Event driven apps are driving changes in IT</a:t>
            </a:r>
          </a:p>
          <a:p>
            <a:pPr lvl="1">
              <a:spcBef>
                <a:spcPts val="900"/>
              </a:spcBef>
            </a:pPr>
            <a:r>
              <a:rPr lang="en-US" sz="1350" dirty="0"/>
              <a:t>More elastic flexible application platforms</a:t>
            </a:r>
          </a:p>
          <a:p>
            <a:pPr lvl="1">
              <a:spcBef>
                <a:spcPts val="450"/>
              </a:spcBef>
            </a:pPr>
            <a:r>
              <a:rPr lang="en-US" sz="1350" dirty="0"/>
              <a:t>Micro service based systems</a:t>
            </a:r>
          </a:p>
          <a:p>
            <a:pPr lvl="1">
              <a:spcBef>
                <a:spcPts val="450"/>
              </a:spcBef>
            </a:pPr>
            <a:r>
              <a:rPr lang="en-US" sz="1350" dirty="0"/>
              <a:t>New databases to manage large / faster volumes of data </a:t>
            </a:r>
          </a:p>
          <a:p>
            <a:pPr lvl="1">
              <a:spcBef>
                <a:spcPts val="450"/>
              </a:spcBef>
            </a:pPr>
            <a:r>
              <a:rPr lang="en-US" sz="1350" dirty="0"/>
              <a:t>Real time analytics / machine learning</a:t>
            </a:r>
          </a:p>
        </p:txBody>
      </p:sp>
      <p:sp>
        <p:nvSpPr>
          <p:cNvPr id="15" name="Rounded Rectangle 14"/>
          <p:cNvSpPr/>
          <p:nvPr/>
        </p:nvSpPr>
        <p:spPr>
          <a:xfrm>
            <a:off x="2515136" y="1673204"/>
            <a:ext cx="5906682" cy="776108"/>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050" dirty="0">
              <a:solidFill>
                <a:srgbClr val="000000"/>
              </a:solidFill>
            </a:endParaRPr>
          </a:p>
        </p:txBody>
      </p:sp>
      <p:sp>
        <p:nvSpPr>
          <p:cNvPr id="27" name="Freeform 5">
            <a:extLst>
              <a:ext uri="{FF2B5EF4-FFF2-40B4-BE49-F238E27FC236}">
                <a16:creationId xmlns:a16="http://schemas.microsoft.com/office/drawing/2014/main" id="{E62FE7B3-756D-44F2-9BF9-C09BED651E41}"/>
              </a:ext>
            </a:extLst>
          </p:cNvPr>
          <p:cNvSpPr>
            <a:spLocks noEditPoints="1"/>
          </p:cNvSpPr>
          <p:nvPr/>
        </p:nvSpPr>
        <p:spPr bwMode="auto">
          <a:xfrm>
            <a:off x="1618450" y="1302221"/>
            <a:ext cx="439607" cy="657054"/>
          </a:xfrm>
          <a:custGeom>
            <a:avLst/>
            <a:gdLst>
              <a:gd name="T0" fmla="*/ 0 w 2331"/>
              <a:gd name="T1" fmla="*/ 3484 h 3484"/>
              <a:gd name="T2" fmla="*/ 714 w 2331"/>
              <a:gd name="T3" fmla="*/ 3077 h 3484"/>
              <a:gd name="T4" fmla="*/ 1617 w 2331"/>
              <a:gd name="T5" fmla="*/ 3484 h 3484"/>
              <a:gd name="T6" fmla="*/ 2331 w 2331"/>
              <a:gd name="T7" fmla="*/ 0 h 3484"/>
              <a:gd name="T8" fmla="*/ 599 w 2331"/>
              <a:gd name="T9" fmla="*/ 2633 h 3484"/>
              <a:gd name="T10" fmla="*/ 272 w 2331"/>
              <a:gd name="T11" fmla="*/ 2306 h 3484"/>
              <a:gd name="T12" fmla="*/ 599 w 2331"/>
              <a:gd name="T13" fmla="*/ 2633 h 3484"/>
              <a:gd name="T14" fmla="*/ 272 w 2331"/>
              <a:gd name="T15" fmla="*/ 2137 h 3484"/>
              <a:gd name="T16" fmla="*/ 599 w 2331"/>
              <a:gd name="T17" fmla="*/ 1809 h 3484"/>
              <a:gd name="T18" fmla="*/ 599 w 2331"/>
              <a:gd name="T19" fmla="*/ 1642 h 3484"/>
              <a:gd name="T20" fmla="*/ 272 w 2331"/>
              <a:gd name="T21" fmla="*/ 1313 h 3484"/>
              <a:gd name="T22" fmla="*/ 599 w 2331"/>
              <a:gd name="T23" fmla="*/ 1642 h 3484"/>
              <a:gd name="T24" fmla="*/ 272 w 2331"/>
              <a:gd name="T25" fmla="*/ 1145 h 3484"/>
              <a:gd name="T26" fmla="*/ 599 w 2331"/>
              <a:gd name="T27" fmla="*/ 816 h 3484"/>
              <a:gd name="T28" fmla="*/ 599 w 2331"/>
              <a:gd name="T29" fmla="*/ 648 h 3484"/>
              <a:gd name="T30" fmla="*/ 272 w 2331"/>
              <a:gd name="T31" fmla="*/ 321 h 3484"/>
              <a:gd name="T32" fmla="*/ 599 w 2331"/>
              <a:gd name="T33" fmla="*/ 648 h 3484"/>
              <a:gd name="T34" fmla="*/ 759 w 2331"/>
              <a:gd name="T35" fmla="*/ 2633 h 3484"/>
              <a:gd name="T36" fmla="*/ 1086 w 2331"/>
              <a:gd name="T37" fmla="*/ 2306 h 3484"/>
              <a:gd name="T38" fmla="*/ 1086 w 2331"/>
              <a:gd name="T39" fmla="*/ 2137 h 3484"/>
              <a:gd name="T40" fmla="*/ 759 w 2331"/>
              <a:gd name="T41" fmla="*/ 1809 h 3484"/>
              <a:gd name="T42" fmla="*/ 1086 w 2331"/>
              <a:gd name="T43" fmla="*/ 2137 h 3484"/>
              <a:gd name="T44" fmla="*/ 759 w 2331"/>
              <a:gd name="T45" fmla="*/ 1642 h 3484"/>
              <a:gd name="T46" fmla="*/ 1086 w 2331"/>
              <a:gd name="T47" fmla="*/ 1313 h 3484"/>
              <a:gd name="T48" fmla="*/ 1086 w 2331"/>
              <a:gd name="T49" fmla="*/ 1145 h 3484"/>
              <a:gd name="T50" fmla="*/ 759 w 2331"/>
              <a:gd name="T51" fmla="*/ 816 h 3484"/>
              <a:gd name="T52" fmla="*/ 1086 w 2331"/>
              <a:gd name="T53" fmla="*/ 1145 h 3484"/>
              <a:gd name="T54" fmla="*/ 759 w 2331"/>
              <a:gd name="T55" fmla="*/ 648 h 3484"/>
              <a:gd name="T56" fmla="*/ 1086 w 2331"/>
              <a:gd name="T57" fmla="*/ 321 h 3484"/>
              <a:gd name="T58" fmla="*/ 1574 w 2331"/>
              <a:gd name="T59" fmla="*/ 2633 h 3484"/>
              <a:gd name="T60" fmla="*/ 1245 w 2331"/>
              <a:gd name="T61" fmla="*/ 2306 h 3484"/>
              <a:gd name="T62" fmla="*/ 1574 w 2331"/>
              <a:gd name="T63" fmla="*/ 2633 h 3484"/>
              <a:gd name="T64" fmla="*/ 1245 w 2331"/>
              <a:gd name="T65" fmla="*/ 2137 h 3484"/>
              <a:gd name="T66" fmla="*/ 1574 w 2331"/>
              <a:gd name="T67" fmla="*/ 1809 h 3484"/>
              <a:gd name="T68" fmla="*/ 1574 w 2331"/>
              <a:gd name="T69" fmla="*/ 1642 h 3484"/>
              <a:gd name="T70" fmla="*/ 1245 w 2331"/>
              <a:gd name="T71" fmla="*/ 1313 h 3484"/>
              <a:gd name="T72" fmla="*/ 1574 w 2331"/>
              <a:gd name="T73" fmla="*/ 1642 h 3484"/>
              <a:gd name="T74" fmla="*/ 1245 w 2331"/>
              <a:gd name="T75" fmla="*/ 1145 h 3484"/>
              <a:gd name="T76" fmla="*/ 1574 w 2331"/>
              <a:gd name="T77" fmla="*/ 816 h 3484"/>
              <a:gd name="T78" fmla="*/ 1574 w 2331"/>
              <a:gd name="T79" fmla="*/ 648 h 3484"/>
              <a:gd name="T80" fmla="*/ 1245 w 2331"/>
              <a:gd name="T81" fmla="*/ 321 h 3484"/>
              <a:gd name="T82" fmla="*/ 1574 w 2331"/>
              <a:gd name="T83" fmla="*/ 648 h 3484"/>
              <a:gd name="T84" fmla="*/ 1734 w 2331"/>
              <a:gd name="T85" fmla="*/ 2633 h 3484"/>
              <a:gd name="T86" fmla="*/ 2061 w 2331"/>
              <a:gd name="T87" fmla="*/ 2306 h 3484"/>
              <a:gd name="T88" fmla="*/ 2061 w 2331"/>
              <a:gd name="T89" fmla="*/ 2137 h 3484"/>
              <a:gd name="T90" fmla="*/ 1734 w 2331"/>
              <a:gd name="T91" fmla="*/ 1809 h 3484"/>
              <a:gd name="T92" fmla="*/ 2061 w 2331"/>
              <a:gd name="T93" fmla="*/ 2137 h 3484"/>
              <a:gd name="T94" fmla="*/ 1734 w 2331"/>
              <a:gd name="T95" fmla="*/ 1642 h 3484"/>
              <a:gd name="T96" fmla="*/ 2061 w 2331"/>
              <a:gd name="T97" fmla="*/ 1313 h 3484"/>
              <a:gd name="T98" fmla="*/ 2061 w 2331"/>
              <a:gd name="T99" fmla="*/ 1145 h 3484"/>
              <a:gd name="T100" fmla="*/ 1734 w 2331"/>
              <a:gd name="T101" fmla="*/ 816 h 3484"/>
              <a:gd name="T102" fmla="*/ 2061 w 2331"/>
              <a:gd name="T103" fmla="*/ 1145 h 3484"/>
              <a:gd name="T104" fmla="*/ 1734 w 2331"/>
              <a:gd name="T105" fmla="*/ 648 h 3484"/>
              <a:gd name="T106" fmla="*/ 2061 w 2331"/>
              <a:gd name="T107" fmla="*/ 321 h 3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31" h="3484">
                <a:moveTo>
                  <a:pt x="0" y="0"/>
                </a:moveTo>
                <a:lnTo>
                  <a:pt x="0" y="3484"/>
                </a:lnTo>
                <a:lnTo>
                  <a:pt x="714" y="3484"/>
                </a:lnTo>
                <a:lnTo>
                  <a:pt x="714" y="3077"/>
                </a:lnTo>
                <a:lnTo>
                  <a:pt x="1617" y="3077"/>
                </a:lnTo>
                <a:lnTo>
                  <a:pt x="1617" y="3484"/>
                </a:lnTo>
                <a:lnTo>
                  <a:pt x="2331" y="3484"/>
                </a:lnTo>
                <a:lnTo>
                  <a:pt x="2331" y="0"/>
                </a:lnTo>
                <a:lnTo>
                  <a:pt x="0" y="0"/>
                </a:lnTo>
                <a:close/>
                <a:moveTo>
                  <a:pt x="599" y="2633"/>
                </a:moveTo>
                <a:lnTo>
                  <a:pt x="272" y="2633"/>
                </a:lnTo>
                <a:lnTo>
                  <a:pt x="272" y="2306"/>
                </a:lnTo>
                <a:lnTo>
                  <a:pt x="599" y="2306"/>
                </a:lnTo>
                <a:lnTo>
                  <a:pt x="599" y="2633"/>
                </a:lnTo>
                <a:close/>
                <a:moveTo>
                  <a:pt x="599" y="2137"/>
                </a:moveTo>
                <a:lnTo>
                  <a:pt x="272" y="2137"/>
                </a:lnTo>
                <a:lnTo>
                  <a:pt x="272" y="1809"/>
                </a:lnTo>
                <a:lnTo>
                  <a:pt x="599" y="1809"/>
                </a:lnTo>
                <a:lnTo>
                  <a:pt x="599" y="2137"/>
                </a:lnTo>
                <a:close/>
                <a:moveTo>
                  <a:pt x="599" y="1642"/>
                </a:moveTo>
                <a:lnTo>
                  <a:pt x="272" y="1642"/>
                </a:lnTo>
                <a:lnTo>
                  <a:pt x="272" y="1313"/>
                </a:lnTo>
                <a:lnTo>
                  <a:pt x="599" y="1313"/>
                </a:lnTo>
                <a:lnTo>
                  <a:pt x="599" y="1642"/>
                </a:lnTo>
                <a:close/>
                <a:moveTo>
                  <a:pt x="599" y="1145"/>
                </a:moveTo>
                <a:lnTo>
                  <a:pt x="272" y="1145"/>
                </a:lnTo>
                <a:lnTo>
                  <a:pt x="272" y="816"/>
                </a:lnTo>
                <a:lnTo>
                  <a:pt x="599" y="816"/>
                </a:lnTo>
                <a:lnTo>
                  <a:pt x="599" y="1145"/>
                </a:lnTo>
                <a:close/>
                <a:moveTo>
                  <a:pt x="599" y="648"/>
                </a:moveTo>
                <a:lnTo>
                  <a:pt x="272" y="648"/>
                </a:lnTo>
                <a:lnTo>
                  <a:pt x="272" y="321"/>
                </a:lnTo>
                <a:lnTo>
                  <a:pt x="599" y="321"/>
                </a:lnTo>
                <a:lnTo>
                  <a:pt x="599" y="648"/>
                </a:lnTo>
                <a:close/>
                <a:moveTo>
                  <a:pt x="1086" y="2633"/>
                </a:moveTo>
                <a:lnTo>
                  <a:pt x="759" y="2633"/>
                </a:lnTo>
                <a:lnTo>
                  <a:pt x="759" y="2306"/>
                </a:lnTo>
                <a:lnTo>
                  <a:pt x="1086" y="2306"/>
                </a:lnTo>
                <a:lnTo>
                  <a:pt x="1086" y="2633"/>
                </a:lnTo>
                <a:close/>
                <a:moveTo>
                  <a:pt x="1086" y="2137"/>
                </a:moveTo>
                <a:lnTo>
                  <a:pt x="759" y="2137"/>
                </a:lnTo>
                <a:lnTo>
                  <a:pt x="759" y="1809"/>
                </a:lnTo>
                <a:lnTo>
                  <a:pt x="1086" y="1809"/>
                </a:lnTo>
                <a:lnTo>
                  <a:pt x="1086" y="2137"/>
                </a:lnTo>
                <a:close/>
                <a:moveTo>
                  <a:pt x="1086" y="1642"/>
                </a:moveTo>
                <a:lnTo>
                  <a:pt x="759" y="1642"/>
                </a:lnTo>
                <a:lnTo>
                  <a:pt x="759" y="1313"/>
                </a:lnTo>
                <a:lnTo>
                  <a:pt x="1086" y="1313"/>
                </a:lnTo>
                <a:lnTo>
                  <a:pt x="1086" y="1642"/>
                </a:lnTo>
                <a:close/>
                <a:moveTo>
                  <a:pt x="1086" y="1145"/>
                </a:moveTo>
                <a:lnTo>
                  <a:pt x="759" y="1145"/>
                </a:lnTo>
                <a:lnTo>
                  <a:pt x="759" y="816"/>
                </a:lnTo>
                <a:lnTo>
                  <a:pt x="1086" y="816"/>
                </a:lnTo>
                <a:lnTo>
                  <a:pt x="1086" y="1145"/>
                </a:lnTo>
                <a:close/>
                <a:moveTo>
                  <a:pt x="1086" y="648"/>
                </a:moveTo>
                <a:lnTo>
                  <a:pt x="759" y="648"/>
                </a:lnTo>
                <a:lnTo>
                  <a:pt x="759" y="321"/>
                </a:lnTo>
                <a:lnTo>
                  <a:pt x="1086" y="321"/>
                </a:lnTo>
                <a:lnTo>
                  <a:pt x="1086" y="648"/>
                </a:lnTo>
                <a:close/>
                <a:moveTo>
                  <a:pt x="1574" y="2633"/>
                </a:moveTo>
                <a:lnTo>
                  <a:pt x="1245" y="2633"/>
                </a:lnTo>
                <a:lnTo>
                  <a:pt x="1245" y="2306"/>
                </a:lnTo>
                <a:lnTo>
                  <a:pt x="1574" y="2306"/>
                </a:lnTo>
                <a:lnTo>
                  <a:pt x="1574" y="2633"/>
                </a:lnTo>
                <a:close/>
                <a:moveTo>
                  <a:pt x="1574" y="2137"/>
                </a:moveTo>
                <a:lnTo>
                  <a:pt x="1245" y="2137"/>
                </a:lnTo>
                <a:lnTo>
                  <a:pt x="1245" y="1809"/>
                </a:lnTo>
                <a:lnTo>
                  <a:pt x="1574" y="1809"/>
                </a:lnTo>
                <a:lnTo>
                  <a:pt x="1574" y="2137"/>
                </a:lnTo>
                <a:close/>
                <a:moveTo>
                  <a:pt x="1574" y="1642"/>
                </a:moveTo>
                <a:lnTo>
                  <a:pt x="1245" y="1642"/>
                </a:lnTo>
                <a:lnTo>
                  <a:pt x="1245" y="1313"/>
                </a:lnTo>
                <a:lnTo>
                  <a:pt x="1574" y="1313"/>
                </a:lnTo>
                <a:lnTo>
                  <a:pt x="1574" y="1642"/>
                </a:lnTo>
                <a:close/>
                <a:moveTo>
                  <a:pt x="1574" y="1145"/>
                </a:moveTo>
                <a:lnTo>
                  <a:pt x="1245" y="1145"/>
                </a:lnTo>
                <a:lnTo>
                  <a:pt x="1245" y="816"/>
                </a:lnTo>
                <a:lnTo>
                  <a:pt x="1574" y="816"/>
                </a:lnTo>
                <a:lnTo>
                  <a:pt x="1574" y="1145"/>
                </a:lnTo>
                <a:close/>
                <a:moveTo>
                  <a:pt x="1574" y="648"/>
                </a:moveTo>
                <a:lnTo>
                  <a:pt x="1245" y="648"/>
                </a:lnTo>
                <a:lnTo>
                  <a:pt x="1245" y="321"/>
                </a:lnTo>
                <a:lnTo>
                  <a:pt x="1574" y="321"/>
                </a:lnTo>
                <a:lnTo>
                  <a:pt x="1574" y="648"/>
                </a:lnTo>
                <a:close/>
                <a:moveTo>
                  <a:pt x="2061" y="2633"/>
                </a:moveTo>
                <a:lnTo>
                  <a:pt x="1734" y="2633"/>
                </a:lnTo>
                <a:lnTo>
                  <a:pt x="1734" y="2306"/>
                </a:lnTo>
                <a:lnTo>
                  <a:pt x="2061" y="2306"/>
                </a:lnTo>
                <a:lnTo>
                  <a:pt x="2061" y="2633"/>
                </a:lnTo>
                <a:close/>
                <a:moveTo>
                  <a:pt x="2061" y="2137"/>
                </a:moveTo>
                <a:lnTo>
                  <a:pt x="1734" y="2137"/>
                </a:lnTo>
                <a:lnTo>
                  <a:pt x="1734" y="1809"/>
                </a:lnTo>
                <a:lnTo>
                  <a:pt x="2061" y="1809"/>
                </a:lnTo>
                <a:lnTo>
                  <a:pt x="2061" y="2137"/>
                </a:lnTo>
                <a:close/>
                <a:moveTo>
                  <a:pt x="2061" y="1642"/>
                </a:moveTo>
                <a:lnTo>
                  <a:pt x="1734" y="1642"/>
                </a:lnTo>
                <a:lnTo>
                  <a:pt x="1734" y="1313"/>
                </a:lnTo>
                <a:lnTo>
                  <a:pt x="2061" y="1313"/>
                </a:lnTo>
                <a:lnTo>
                  <a:pt x="2061" y="1642"/>
                </a:lnTo>
                <a:close/>
                <a:moveTo>
                  <a:pt x="2061" y="1145"/>
                </a:moveTo>
                <a:lnTo>
                  <a:pt x="1734" y="1145"/>
                </a:lnTo>
                <a:lnTo>
                  <a:pt x="1734" y="816"/>
                </a:lnTo>
                <a:lnTo>
                  <a:pt x="2061" y="816"/>
                </a:lnTo>
                <a:lnTo>
                  <a:pt x="2061" y="1145"/>
                </a:lnTo>
                <a:close/>
                <a:moveTo>
                  <a:pt x="2061" y="648"/>
                </a:moveTo>
                <a:lnTo>
                  <a:pt x="1734" y="648"/>
                </a:lnTo>
                <a:lnTo>
                  <a:pt x="1734" y="321"/>
                </a:lnTo>
                <a:lnTo>
                  <a:pt x="2061" y="321"/>
                </a:lnTo>
                <a:lnTo>
                  <a:pt x="2061" y="648"/>
                </a:lnTo>
                <a:close/>
              </a:path>
            </a:pathLst>
          </a:custGeom>
          <a:solidFill>
            <a:schemeClr val="bg2">
              <a:lumMod val="20000"/>
              <a:lumOff val="80000"/>
            </a:schemeClr>
          </a:solidFill>
          <a:ln>
            <a:solidFill>
              <a:schemeClr val="bg1"/>
            </a:solidFill>
          </a:ln>
          <a:extLst/>
        </p:spPr>
        <p:txBody>
          <a:bodyPr vert="horz" wrap="square" lIns="68580" tIns="34290" rIns="68580" bIns="34290" numCol="1" anchor="t" anchorCtr="0" compatLnSpc="1">
            <a:prstTxWarp prst="textNoShape">
              <a:avLst/>
            </a:prstTxWarp>
          </a:bodyPr>
          <a:lstStyle/>
          <a:p>
            <a:endParaRPr lang="en-US" sz="1013">
              <a:solidFill>
                <a:schemeClr val="accent6">
                  <a:lumMod val="40000"/>
                  <a:lumOff val="60000"/>
                </a:schemeClr>
              </a:solidFill>
            </a:endParaRPr>
          </a:p>
        </p:txBody>
      </p:sp>
      <p:pic>
        <p:nvPicPr>
          <p:cNvPr id="28" name="Picture 27">
            <a:extLst>
              <a:ext uri="{FF2B5EF4-FFF2-40B4-BE49-F238E27FC236}">
                <a16:creationId xmlns:a16="http://schemas.microsoft.com/office/drawing/2014/main" id="{AC3472E7-A141-4284-A9F4-FF0D8921B75B}"/>
              </a:ext>
            </a:extLst>
          </p:cNvPr>
          <p:cNvPicPr>
            <a:picLocks noChangeAspect="1"/>
          </p:cNvPicPr>
          <p:nvPr/>
        </p:nvPicPr>
        <p:blipFill>
          <a:blip r:embed="rId3"/>
          <a:stretch>
            <a:fillRect/>
          </a:stretch>
        </p:blipFill>
        <p:spPr>
          <a:xfrm>
            <a:off x="1627186" y="3013456"/>
            <a:ext cx="439607" cy="624440"/>
          </a:xfrm>
          <a:prstGeom prst="rect">
            <a:avLst/>
          </a:prstGeom>
          <a:solidFill>
            <a:schemeClr val="bg2">
              <a:lumMod val="20000"/>
              <a:lumOff val="80000"/>
            </a:schemeClr>
          </a:solidFill>
          <a:ln>
            <a:solidFill>
              <a:schemeClr val="bg1"/>
            </a:solidFill>
          </a:ln>
        </p:spPr>
      </p:pic>
      <p:sp>
        <p:nvSpPr>
          <p:cNvPr id="2" name="Slide Number Placeholder 1">
            <a:extLst>
              <a:ext uri="{FF2B5EF4-FFF2-40B4-BE49-F238E27FC236}">
                <a16:creationId xmlns:a16="http://schemas.microsoft.com/office/drawing/2014/main" id="{987EF592-3F6A-4319-AD0F-2169A9C76595}"/>
              </a:ext>
            </a:extLst>
          </p:cNvPr>
          <p:cNvSpPr>
            <a:spLocks noGrp="1"/>
          </p:cNvSpPr>
          <p:nvPr>
            <p:ph type="sldNum" sz="quarter" idx="10"/>
          </p:nvPr>
        </p:nvSpPr>
        <p:spPr/>
        <p:txBody>
          <a:bodyPr/>
          <a:lstStyle/>
          <a:p>
            <a:fld id="{D0BE6F14-FF48-0F4F-A8AA-2E3F25371E4A}" type="slidenum">
              <a:rPr lang="en-US" smtClean="0"/>
              <a:pPr/>
              <a:t>8</a:t>
            </a:fld>
            <a:endParaRPr lang="en-US"/>
          </a:p>
        </p:txBody>
      </p:sp>
      <p:sp>
        <p:nvSpPr>
          <p:cNvPr id="9" name="Footer Placeholder 22">
            <a:extLst>
              <a:ext uri="{FF2B5EF4-FFF2-40B4-BE49-F238E27FC236}">
                <a16:creationId xmlns:a16="http://schemas.microsoft.com/office/drawing/2014/main" id="{5FEA7469-9E93-0F48-B821-3B70EDDDAE2F}"/>
              </a:ext>
            </a:extLst>
          </p:cNvPr>
          <p:cNvSpPr txBox="1">
            <a:spLocks/>
          </p:cNvSpPr>
          <p:nvPr/>
        </p:nvSpPr>
        <p:spPr>
          <a:xfrm>
            <a:off x="7085478" y="4787900"/>
            <a:ext cx="1828732"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IBM Community Day / Oct. 11, 2018 / © 2018 IBM Corporation</a:t>
            </a:r>
          </a:p>
        </p:txBody>
      </p:sp>
    </p:spTree>
    <p:extLst>
      <p:ext uri="{BB962C8B-B14F-4D97-AF65-F5344CB8AC3E}">
        <p14:creationId xmlns:p14="http://schemas.microsoft.com/office/powerpoint/2010/main" val="274245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4" name="Image" descr="Image"/>
          <p:cNvPicPr>
            <a:picLocks noChangeAspect="1"/>
          </p:cNvPicPr>
          <p:nvPr/>
        </p:nvPicPr>
        <p:blipFill>
          <a:blip r:embed="rId3">
            <a:extLst/>
          </a:blip>
          <a:stretch>
            <a:fillRect/>
          </a:stretch>
        </p:blipFill>
        <p:spPr>
          <a:xfrm>
            <a:off x="1551470" y="128083"/>
            <a:ext cx="7046742" cy="4514180"/>
          </a:xfrm>
          <a:prstGeom prst="rect">
            <a:avLst/>
          </a:prstGeom>
          <a:ln w="12700">
            <a:miter lim="400000"/>
          </a:ln>
        </p:spPr>
      </p:pic>
      <p:sp>
        <p:nvSpPr>
          <p:cNvPr id="413" name="Rounded Rectangle"/>
          <p:cNvSpPr/>
          <p:nvPr/>
        </p:nvSpPr>
        <p:spPr>
          <a:xfrm>
            <a:off x="4654630" y="2751772"/>
            <a:ext cx="1103471" cy="1751648"/>
          </a:xfrm>
          <a:prstGeom prst="roundRect">
            <a:avLst>
              <a:gd name="adj" fmla="val 0"/>
            </a:avLst>
          </a:prstGeom>
          <a:ln w="50800">
            <a:solidFill>
              <a:schemeClr val="bg2"/>
            </a:solidFill>
            <a:miter lim="400000"/>
          </a:ln>
        </p:spPr>
        <p:txBody>
          <a:bodyPr lIns="19045" tIns="19045" rIns="19045" bIns="19045" anchor="ctr"/>
          <a:lstStyle/>
          <a:p>
            <a:pPr>
              <a:defRPr sz="3600"/>
            </a:pPr>
            <a:endParaRPr sz="3599"/>
          </a:p>
        </p:txBody>
      </p:sp>
      <p:sp>
        <p:nvSpPr>
          <p:cNvPr id="2" name="Title 1">
            <a:extLst>
              <a:ext uri="{FF2B5EF4-FFF2-40B4-BE49-F238E27FC236}">
                <a16:creationId xmlns:a16="http://schemas.microsoft.com/office/drawing/2014/main" id="{571436B6-AE59-41EB-B008-DBC9A0804E62}"/>
              </a:ext>
            </a:extLst>
          </p:cNvPr>
          <p:cNvSpPr>
            <a:spLocks noGrp="1"/>
          </p:cNvSpPr>
          <p:nvPr>
            <p:ph type="title"/>
          </p:nvPr>
        </p:nvSpPr>
        <p:spPr>
          <a:xfrm>
            <a:off x="229733" y="201168"/>
            <a:ext cx="2284868" cy="381000"/>
          </a:xfrm>
        </p:spPr>
        <p:txBody>
          <a:bodyPr/>
          <a:lstStyle/>
          <a:p>
            <a:r>
              <a:rPr lang="en-US" dirty="0"/>
              <a:t>Architectural Landscape</a:t>
            </a:r>
          </a:p>
        </p:txBody>
      </p:sp>
      <p:sp>
        <p:nvSpPr>
          <p:cNvPr id="4" name="Slide Number Placeholder 3">
            <a:extLst>
              <a:ext uri="{FF2B5EF4-FFF2-40B4-BE49-F238E27FC236}">
                <a16:creationId xmlns:a16="http://schemas.microsoft.com/office/drawing/2014/main" id="{462C4DF9-1023-4143-BD69-FC5B668F8AE1}"/>
              </a:ext>
            </a:extLst>
          </p:cNvPr>
          <p:cNvSpPr>
            <a:spLocks noGrp="1"/>
          </p:cNvSpPr>
          <p:nvPr>
            <p:ph type="sldNum" sz="quarter" idx="10"/>
          </p:nvPr>
        </p:nvSpPr>
        <p:spPr/>
        <p:txBody>
          <a:bodyPr/>
          <a:lstStyle/>
          <a:p>
            <a:fld id="{D0BE6F14-FF48-0F4F-A8AA-2E3F25371E4A}" type="slidenum">
              <a:rPr lang="en-US" smtClean="0"/>
              <a:pPr/>
              <a:t>9</a:t>
            </a:fld>
            <a:endParaRPr lang="en-US"/>
          </a:p>
        </p:txBody>
      </p:sp>
      <p:sp>
        <p:nvSpPr>
          <p:cNvPr id="7" name="Footer Placeholder 22">
            <a:extLst>
              <a:ext uri="{FF2B5EF4-FFF2-40B4-BE49-F238E27FC236}">
                <a16:creationId xmlns:a16="http://schemas.microsoft.com/office/drawing/2014/main" id="{1C1C65E8-D920-0347-80F2-9052C92B9CF0}"/>
              </a:ext>
            </a:extLst>
          </p:cNvPr>
          <p:cNvSpPr txBox="1">
            <a:spLocks/>
          </p:cNvSpPr>
          <p:nvPr/>
        </p:nvSpPr>
        <p:spPr>
          <a:xfrm>
            <a:off x="7085478" y="4787900"/>
            <a:ext cx="1828732"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IBM Community Day / Oct. 11, 2018 / © 2018 IBM Corporation</a:t>
            </a:r>
          </a:p>
        </p:txBody>
      </p:sp>
    </p:spTree>
    <p:extLst>
      <p:ext uri="{BB962C8B-B14F-4D97-AF65-F5344CB8AC3E}">
        <p14:creationId xmlns:p14="http://schemas.microsoft.com/office/powerpoint/2010/main" val="142370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animBg="1" advAuto="0"/>
    </p:bldLst>
  </p:timing>
</p:sld>
</file>

<file path=ppt/theme/theme1.xml><?xml version="1.0" encoding="utf-8"?>
<a:theme xmlns:a="http://schemas.openxmlformats.org/drawingml/2006/main" name="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C91237CF-0D5A-0E40-B517-BDEDD4BD6E46}"/>
    </a:ext>
  </a:extLst>
</a:theme>
</file>

<file path=ppt/theme/theme2.xml><?xml version="1.0" encoding="utf-8"?>
<a:theme xmlns:a="http://schemas.openxmlformats.org/drawingml/2006/main" name="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57926E65-C5FD-6B4D-AAB5-2F2822DE9EFA}"/>
    </a:ext>
  </a:extLst>
</a:theme>
</file>

<file path=ppt/theme/theme3.xml><?xml version="1.0" encoding="utf-8"?>
<a:theme xmlns:a="http://schemas.openxmlformats.org/drawingml/2006/main" name="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A715228E-B437-ED43-A2F7-07B5DBEEA9DC}"/>
    </a:ext>
  </a:extLst>
</a:theme>
</file>

<file path=ppt/theme/theme4.xml><?xml version="1.0" encoding="utf-8"?>
<a:theme xmlns:a="http://schemas.openxmlformats.org/drawingml/2006/main" name="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9DDFA83D-8111-FE42-BD0B-4A07DEC9DBF9}"/>
    </a:ext>
  </a:extLst>
</a:theme>
</file>

<file path=ppt/theme/theme5.xml><?xml version="1.0" encoding="utf-8"?>
<a:theme xmlns:a="http://schemas.openxmlformats.org/drawingml/2006/main" name="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ZACS-Mary-Template" id="{82B67E3A-9F4D-7D46-9F4D-91E643692A4A}" vid="{2F8478D6-1A60-C640-B2F7-3466EE9B3034}"/>
    </a:ext>
  </a:extLst>
</a:theme>
</file>

<file path=ppt/theme/theme6.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IBM_Master_Presentation_2018_V01_Plex</Template>
  <TotalTime>68554</TotalTime>
  <Words>1920</Words>
  <Application>Microsoft Macintosh PowerPoint</Application>
  <PresentationFormat>On-screen Show (16:9)</PresentationFormat>
  <Paragraphs>286</Paragraphs>
  <Slides>25</Slides>
  <Notes>17</Notes>
  <HiddenSlides>1</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25</vt:i4>
      </vt:variant>
    </vt:vector>
  </HeadingPairs>
  <TitlesOfParts>
    <vt:vector size="43" baseType="lpstr">
      <vt:lpstr>ＭＳ Ｐゴシック</vt:lpstr>
      <vt:lpstr>ＭＳ Ｐゴシック</vt:lpstr>
      <vt:lpstr>.AppleSystemUIFont</vt:lpstr>
      <vt:lpstr>Arial</vt:lpstr>
      <vt:lpstr>Calibri</vt:lpstr>
      <vt:lpstr>Helvetica Neue</vt:lpstr>
      <vt:lpstr>HelvNeue Light for IBM</vt:lpstr>
      <vt:lpstr>IBM Plex Sans</vt:lpstr>
      <vt:lpstr>IBM Plex Sans Condensed</vt:lpstr>
      <vt:lpstr>IBM Plex Sans Light</vt:lpstr>
      <vt:lpstr>IBM Plex Sans SemiBold</vt:lpstr>
      <vt:lpstr>Source Sans Pro</vt:lpstr>
      <vt:lpstr>Wingdings</vt:lpstr>
      <vt:lpstr>IBM BxD 2018 black background</vt:lpstr>
      <vt:lpstr>IBM BxD 2018 black background</vt:lpstr>
      <vt:lpstr>IBM BxD 2018 black background</vt:lpstr>
      <vt:lpstr>IBM BxD 2018 black background</vt:lpstr>
      <vt:lpstr>wht_background_2017</vt:lpstr>
      <vt:lpstr>PowerPoint Presentation</vt:lpstr>
      <vt:lpstr>Fast Data Ingest &amp; Analytics            </vt:lpstr>
      <vt:lpstr>Notices and disclaimers</vt:lpstr>
      <vt:lpstr>What is Fast Data?</vt:lpstr>
      <vt:lpstr>Fast Data in Practice –  Financial fraud detection</vt:lpstr>
      <vt:lpstr>Fast Data in Practice –  Capacity management</vt:lpstr>
      <vt:lpstr>Event Based Systems Require a Different Approach to Data Processing and Analytics</vt:lpstr>
      <vt:lpstr>The Business World Is Evolving to Become More Event Driven </vt:lpstr>
      <vt:lpstr>Architectural Landscape</vt:lpstr>
      <vt:lpstr>Events vs. Transactions</vt:lpstr>
      <vt:lpstr>Perishable Insights:  Insights That Are Actionable</vt:lpstr>
      <vt:lpstr>Achieving Actionable Insight </vt:lpstr>
      <vt:lpstr>Supporting the Data Demands of Actionable Insight </vt:lpstr>
      <vt:lpstr>PowerPoint Presentation</vt:lpstr>
      <vt:lpstr>Fast Data and Analytics with IBM Db2 Event Store</vt:lpstr>
      <vt:lpstr>Understanding Data Streaming</vt:lpstr>
      <vt:lpstr>PowerPoint Presentation</vt:lpstr>
      <vt:lpstr>Streaming &amp; Visualization… </vt:lpstr>
      <vt:lpstr>demo</vt:lpstr>
      <vt:lpstr>PowerPoint Presentation</vt:lpstr>
      <vt:lpstr>IBM Db2 Event Store in IBM Cloud Private for Data </vt:lpstr>
      <vt:lpstr>PowerPoint Presentation</vt:lpstr>
      <vt:lpstr>PowerPoint Presentation</vt:lpstr>
      <vt:lpstr>PowerPoint Presentation</vt:lpstr>
      <vt:lpstr>What Is Fast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ICP for Data —  </dc:title>
  <dc:creator>Adam Storm</dc:creator>
  <cp:lastModifiedBy>Loic Julien</cp:lastModifiedBy>
  <cp:revision>220</cp:revision>
  <cp:lastPrinted>2017-11-06T21:50:47Z</cp:lastPrinted>
  <dcterms:created xsi:type="dcterms:W3CDTF">2018-04-11T19:43:47Z</dcterms:created>
  <dcterms:modified xsi:type="dcterms:W3CDTF">2018-10-11T18:46:36Z</dcterms:modified>
</cp:coreProperties>
</file>